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7"/>
  </p:notesMasterIdLst>
  <p:sldIdLst>
    <p:sldId id="256" r:id="rId2"/>
    <p:sldId id="295" r:id="rId3"/>
    <p:sldId id="257" r:id="rId4"/>
    <p:sldId id="296" r:id="rId5"/>
    <p:sldId id="297" r:id="rId6"/>
    <p:sldId id="298" r:id="rId7"/>
    <p:sldId id="299" r:id="rId8"/>
    <p:sldId id="308" r:id="rId9"/>
    <p:sldId id="300" r:id="rId10"/>
    <p:sldId id="301" r:id="rId11"/>
    <p:sldId id="302" r:id="rId12"/>
    <p:sldId id="307" r:id="rId13"/>
    <p:sldId id="304" r:id="rId14"/>
    <p:sldId id="305" r:id="rId15"/>
    <p:sldId id="306" r:id="rId1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400" autoAdjust="0"/>
    <p:restoredTop sz="94660"/>
  </p:normalViewPr>
  <p:slideViewPr>
    <p:cSldViewPr snapToGrid="0">
      <p:cViewPr varScale="1">
        <p:scale>
          <a:sx n="93" d="100"/>
          <a:sy n="93" d="100"/>
        </p:scale>
        <p:origin x="76" y="23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C49C1DC-B76A-4098-9BFE-78429732812A}" type="datetimeFigureOut">
              <a:rPr kumimoji="1" lang="ja-JP" altLang="en-US" smtClean="0"/>
              <a:t>2026/4/20</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B982889-3899-4C58-9646-F30655D10943}" type="slidenum">
              <a:rPr kumimoji="1" lang="ja-JP" altLang="en-US" smtClean="0"/>
              <a:t>‹#›</a:t>
            </a:fld>
            <a:endParaRPr kumimoji="1" lang="ja-JP" altLang="en-US"/>
          </a:p>
        </p:txBody>
      </p:sp>
    </p:spTree>
    <p:extLst>
      <p:ext uri="{BB962C8B-B14F-4D97-AF65-F5344CB8AC3E}">
        <p14:creationId xmlns:p14="http://schemas.microsoft.com/office/powerpoint/2010/main" val="4117991499"/>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2B982889-3899-4C58-9646-F30655D10943}" type="slidenum">
              <a:rPr kumimoji="1" lang="ja-JP" altLang="en-US" smtClean="0"/>
              <a:t>1</a:t>
            </a:fld>
            <a:endParaRPr kumimoji="1" lang="ja-JP" altLang="en-US"/>
          </a:p>
        </p:txBody>
      </p:sp>
    </p:spTree>
    <p:extLst>
      <p:ext uri="{BB962C8B-B14F-4D97-AF65-F5344CB8AC3E}">
        <p14:creationId xmlns:p14="http://schemas.microsoft.com/office/powerpoint/2010/main" val="42613345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2B982889-3899-4C58-9646-F30655D10943}" type="slidenum">
              <a:rPr kumimoji="1" lang="ja-JP" altLang="en-US" smtClean="0"/>
              <a:t>6</a:t>
            </a:fld>
            <a:endParaRPr kumimoji="1" lang="ja-JP" altLang="en-US"/>
          </a:p>
        </p:txBody>
      </p:sp>
    </p:spTree>
    <p:extLst>
      <p:ext uri="{BB962C8B-B14F-4D97-AF65-F5344CB8AC3E}">
        <p14:creationId xmlns:p14="http://schemas.microsoft.com/office/powerpoint/2010/main" val="23980184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ja-JP" altLang="en-US"/>
              <a:t>マスター タイトルの書式設定</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7CE0CA95-9A5B-4D10-92F9-826D9E887535}" type="datetimeFigureOut">
              <a:rPr kumimoji="1" lang="ja-JP" altLang="en-US" smtClean="0"/>
              <a:t>2026/4/20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24980FF5-954B-4288-9AF9-1F6E8AE1D7DD}" type="slidenum">
              <a:rPr kumimoji="1" lang="ja-JP" altLang="en-US" smtClean="0"/>
              <a:t>‹#›</a:t>
            </a:fld>
            <a:endParaRPr kumimoji="1" lang="ja-JP" altLang="en-US"/>
          </a:p>
        </p:txBody>
      </p:sp>
    </p:spTree>
    <p:extLst>
      <p:ext uri="{BB962C8B-B14F-4D97-AF65-F5344CB8AC3E}">
        <p14:creationId xmlns:p14="http://schemas.microsoft.com/office/powerpoint/2010/main" val="3633117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7CE0CA95-9A5B-4D10-92F9-826D9E887535}" type="datetimeFigureOut">
              <a:rPr kumimoji="1" lang="ja-JP" altLang="en-US" smtClean="0"/>
              <a:t>2026/4/20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24980FF5-954B-4288-9AF9-1F6E8AE1D7DD}" type="slidenum">
              <a:rPr kumimoji="1" lang="ja-JP" altLang="en-US" smtClean="0"/>
              <a:t>‹#›</a:t>
            </a:fld>
            <a:endParaRPr kumimoji="1" lang="ja-JP" altLang="en-US"/>
          </a:p>
        </p:txBody>
      </p:sp>
    </p:spTree>
    <p:extLst>
      <p:ext uri="{BB962C8B-B14F-4D97-AF65-F5344CB8AC3E}">
        <p14:creationId xmlns:p14="http://schemas.microsoft.com/office/powerpoint/2010/main" val="34496391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7CE0CA95-9A5B-4D10-92F9-826D9E887535}" type="datetimeFigureOut">
              <a:rPr kumimoji="1" lang="ja-JP" altLang="en-US" smtClean="0"/>
              <a:t>2026/4/20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24980FF5-954B-4288-9AF9-1F6E8AE1D7DD}" type="slidenum">
              <a:rPr kumimoji="1" lang="ja-JP" altLang="en-US" smtClean="0"/>
              <a:t>‹#›</a:t>
            </a:fld>
            <a:endParaRPr kumimoji="1" lang="ja-JP" altLang="en-US"/>
          </a:p>
        </p:txBody>
      </p:sp>
    </p:spTree>
    <p:extLst>
      <p:ext uri="{BB962C8B-B14F-4D97-AF65-F5344CB8AC3E}">
        <p14:creationId xmlns:p14="http://schemas.microsoft.com/office/powerpoint/2010/main" val="4001873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7CE0CA95-9A5B-4D10-92F9-826D9E887535}" type="datetimeFigureOut">
              <a:rPr kumimoji="1" lang="ja-JP" altLang="en-US" smtClean="0"/>
              <a:t>2026/4/20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24980FF5-954B-4288-9AF9-1F6E8AE1D7DD}" type="slidenum">
              <a:rPr kumimoji="1" lang="ja-JP" altLang="en-US" smtClean="0"/>
              <a:t>‹#›</a:t>
            </a:fld>
            <a:endParaRPr kumimoji="1" lang="ja-JP" altLang="en-US"/>
          </a:p>
        </p:txBody>
      </p:sp>
    </p:spTree>
    <p:extLst>
      <p:ext uri="{BB962C8B-B14F-4D97-AF65-F5344CB8AC3E}">
        <p14:creationId xmlns:p14="http://schemas.microsoft.com/office/powerpoint/2010/main" val="733322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7CE0CA95-9A5B-4D10-92F9-826D9E887535}" type="datetimeFigureOut">
              <a:rPr kumimoji="1" lang="ja-JP" altLang="en-US" smtClean="0"/>
              <a:t>2026/4/20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24980FF5-954B-4288-9AF9-1F6E8AE1D7DD}" type="slidenum">
              <a:rPr kumimoji="1" lang="ja-JP" altLang="en-US" smtClean="0"/>
              <a:t>‹#›</a:t>
            </a:fld>
            <a:endParaRPr kumimoji="1" lang="ja-JP" altLang="en-US"/>
          </a:p>
        </p:txBody>
      </p:sp>
    </p:spTree>
    <p:extLst>
      <p:ext uri="{BB962C8B-B14F-4D97-AF65-F5344CB8AC3E}">
        <p14:creationId xmlns:p14="http://schemas.microsoft.com/office/powerpoint/2010/main" val="10452662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7CE0CA95-9A5B-4D10-92F9-826D9E887535}" type="datetimeFigureOut">
              <a:rPr kumimoji="1" lang="ja-JP" altLang="en-US" smtClean="0"/>
              <a:t>2026/4/20</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24980FF5-954B-4288-9AF9-1F6E8AE1D7DD}" type="slidenum">
              <a:rPr kumimoji="1" lang="ja-JP" altLang="en-US" smtClean="0"/>
              <a:t>‹#›</a:t>
            </a:fld>
            <a:endParaRPr kumimoji="1" lang="ja-JP" altLang="en-US"/>
          </a:p>
        </p:txBody>
      </p:sp>
    </p:spTree>
    <p:extLst>
      <p:ext uri="{BB962C8B-B14F-4D97-AF65-F5344CB8AC3E}">
        <p14:creationId xmlns:p14="http://schemas.microsoft.com/office/powerpoint/2010/main" val="26802848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839788" y="2505075"/>
            <a:ext cx="5157787"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6172200" y="2505075"/>
            <a:ext cx="5183188"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7CE0CA95-9A5B-4D10-92F9-826D9E887535}" type="datetimeFigureOut">
              <a:rPr kumimoji="1" lang="ja-JP" altLang="en-US" smtClean="0"/>
              <a:t>2026/4/20</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24980FF5-954B-4288-9AF9-1F6E8AE1D7DD}" type="slidenum">
              <a:rPr kumimoji="1" lang="ja-JP" altLang="en-US" smtClean="0"/>
              <a:t>‹#›</a:t>
            </a:fld>
            <a:endParaRPr kumimoji="1" lang="ja-JP" altLang="en-US"/>
          </a:p>
        </p:txBody>
      </p:sp>
    </p:spTree>
    <p:extLst>
      <p:ext uri="{BB962C8B-B14F-4D97-AF65-F5344CB8AC3E}">
        <p14:creationId xmlns:p14="http://schemas.microsoft.com/office/powerpoint/2010/main" val="13956665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7CE0CA95-9A5B-4D10-92F9-826D9E887535}" type="datetimeFigureOut">
              <a:rPr kumimoji="1" lang="ja-JP" altLang="en-US" smtClean="0"/>
              <a:t>2026/4/20</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24980FF5-954B-4288-9AF9-1F6E8AE1D7DD}" type="slidenum">
              <a:rPr kumimoji="1" lang="ja-JP" altLang="en-US" smtClean="0"/>
              <a:t>‹#›</a:t>
            </a:fld>
            <a:endParaRPr kumimoji="1" lang="ja-JP" altLang="en-US"/>
          </a:p>
        </p:txBody>
      </p:sp>
    </p:spTree>
    <p:extLst>
      <p:ext uri="{BB962C8B-B14F-4D97-AF65-F5344CB8AC3E}">
        <p14:creationId xmlns:p14="http://schemas.microsoft.com/office/powerpoint/2010/main" val="7688768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CE0CA95-9A5B-4D10-92F9-826D9E887535}" type="datetimeFigureOut">
              <a:rPr kumimoji="1" lang="ja-JP" altLang="en-US" smtClean="0"/>
              <a:t>2026/4/20</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24980FF5-954B-4288-9AF9-1F6E8AE1D7DD}" type="slidenum">
              <a:rPr kumimoji="1" lang="ja-JP" altLang="en-US" smtClean="0"/>
              <a:t>‹#›</a:t>
            </a:fld>
            <a:endParaRPr kumimoji="1" lang="ja-JP" altLang="en-US"/>
          </a:p>
        </p:txBody>
      </p:sp>
    </p:spTree>
    <p:extLst>
      <p:ext uri="{BB962C8B-B14F-4D97-AF65-F5344CB8AC3E}">
        <p14:creationId xmlns:p14="http://schemas.microsoft.com/office/powerpoint/2010/main" val="4401584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7CE0CA95-9A5B-4D10-92F9-826D9E887535}" type="datetimeFigureOut">
              <a:rPr kumimoji="1" lang="ja-JP" altLang="en-US" smtClean="0"/>
              <a:t>2026/4/20</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24980FF5-954B-4288-9AF9-1F6E8AE1D7DD}" type="slidenum">
              <a:rPr kumimoji="1" lang="ja-JP" altLang="en-US" smtClean="0"/>
              <a:t>‹#›</a:t>
            </a:fld>
            <a:endParaRPr kumimoji="1" lang="ja-JP" altLang="en-US"/>
          </a:p>
        </p:txBody>
      </p:sp>
    </p:spTree>
    <p:extLst>
      <p:ext uri="{BB962C8B-B14F-4D97-AF65-F5344CB8AC3E}">
        <p14:creationId xmlns:p14="http://schemas.microsoft.com/office/powerpoint/2010/main" val="27719739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7CE0CA95-9A5B-4D10-92F9-826D9E887535}" type="datetimeFigureOut">
              <a:rPr kumimoji="1" lang="ja-JP" altLang="en-US" smtClean="0"/>
              <a:t>2026/4/20</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24980FF5-954B-4288-9AF9-1F6E8AE1D7DD}" type="slidenum">
              <a:rPr kumimoji="1" lang="ja-JP" altLang="en-US" smtClean="0"/>
              <a:t>‹#›</a:t>
            </a:fld>
            <a:endParaRPr kumimoji="1" lang="ja-JP" altLang="en-US"/>
          </a:p>
        </p:txBody>
      </p:sp>
    </p:spTree>
    <p:extLst>
      <p:ext uri="{BB962C8B-B14F-4D97-AF65-F5344CB8AC3E}">
        <p14:creationId xmlns:p14="http://schemas.microsoft.com/office/powerpoint/2010/main" val="19007566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CE0CA95-9A5B-4D10-92F9-826D9E887535}" type="datetimeFigureOut">
              <a:rPr kumimoji="1" lang="ja-JP" altLang="en-US" smtClean="0"/>
              <a:t>2026/4/20</a:t>
            </a:fld>
            <a:endParaRPr kumimoji="1" lang="ja-JP"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4980FF5-954B-4288-9AF9-1F6E8AE1D7DD}" type="slidenum">
              <a:rPr kumimoji="1" lang="ja-JP" altLang="en-US" smtClean="0"/>
              <a:t>‹#›</a:t>
            </a:fld>
            <a:endParaRPr kumimoji="1" lang="ja-JP" altLang="en-US"/>
          </a:p>
        </p:txBody>
      </p:sp>
    </p:spTree>
    <p:extLst>
      <p:ext uri="{BB962C8B-B14F-4D97-AF65-F5344CB8AC3E}">
        <p14:creationId xmlns:p14="http://schemas.microsoft.com/office/powerpoint/2010/main" val="3117354303"/>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0" name="Picture 6" descr="緑豊かな森の中に置かれたガラス玉「生成AI」">
            <a:extLst>
              <a:ext uri="{FF2B5EF4-FFF2-40B4-BE49-F238E27FC236}">
                <a16:creationId xmlns:a16="http://schemas.microsoft.com/office/drawing/2014/main" id="{433FB15F-3CCD-8C81-C0A5-8978FC00BB2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
            <a:ext cx="12192000" cy="6858001"/>
          </a:xfrm>
          <a:prstGeom prst="rect">
            <a:avLst/>
          </a:prstGeom>
          <a:noFill/>
          <a:extLst>
            <a:ext uri="{909E8E84-426E-40DD-AFC4-6F175D3DCCD1}">
              <a14:hiddenFill xmlns:a14="http://schemas.microsoft.com/office/drawing/2010/main">
                <a:solidFill>
                  <a:srgbClr val="FFFFFF"/>
                </a:solidFill>
              </a14:hiddenFill>
            </a:ext>
          </a:extLst>
        </p:spPr>
      </p:pic>
      <p:sp>
        <p:nvSpPr>
          <p:cNvPr id="5" name="テキスト ボックス 4">
            <a:extLst>
              <a:ext uri="{FF2B5EF4-FFF2-40B4-BE49-F238E27FC236}">
                <a16:creationId xmlns:a16="http://schemas.microsoft.com/office/drawing/2014/main" id="{3CBAF0C5-1488-5820-6EF2-1F07B4FF9FD2}"/>
              </a:ext>
            </a:extLst>
          </p:cNvPr>
          <p:cNvSpPr txBox="1"/>
          <p:nvPr/>
        </p:nvSpPr>
        <p:spPr>
          <a:xfrm>
            <a:off x="3380179" y="205470"/>
            <a:ext cx="2646878" cy="6292311"/>
          </a:xfrm>
          <a:prstGeom prst="rect">
            <a:avLst/>
          </a:prstGeom>
          <a:solidFill>
            <a:schemeClr val="accent3">
              <a:alpha val="20000"/>
            </a:schemeClr>
          </a:solidFill>
          <a:ln w="28575">
            <a:noFill/>
          </a:ln>
        </p:spPr>
        <p:txBody>
          <a:bodyPr vert="eaVert" wrap="square" rtlCol="0">
            <a:spAutoFit/>
          </a:bodyPr>
          <a:lstStyle/>
          <a:p>
            <a:r>
              <a:rPr kumimoji="1" lang="ja-JP" altLang="en-US" sz="8000" b="1" dirty="0">
                <a:effectLst>
                  <a:outerShdw blurRad="38100" dist="38100" dir="2700000" algn="tl">
                    <a:srgbClr val="000000">
                      <a:alpha val="43137"/>
                    </a:srgbClr>
                  </a:outerShdw>
                </a:effectLst>
                <a:latin typeface="UD デジタル 教科書体 NP" panose="02020400000000000000" pitchFamily="18" charset="-128"/>
                <a:ea typeface="UD デジタル 教科書体 NP" panose="02020400000000000000" pitchFamily="18" charset="-128"/>
              </a:rPr>
              <a:t>人類による</a:t>
            </a:r>
            <a:endParaRPr kumimoji="1" lang="en-US" altLang="ja-JP" sz="8000" b="1" dirty="0">
              <a:effectLst>
                <a:outerShdw blurRad="38100" dist="38100" dir="2700000" algn="tl">
                  <a:srgbClr val="000000">
                    <a:alpha val="43137"/>
                  </a:srgbClr>
                </a:outerShdw>
              </a:effectLst>
              <a:latin typeface="UD デジタル 教科書体 NP" panose="02020400000000000000" pitchFamily="18" charset="-128"/>
              <a:ea typeface="UD デジタル 教科書体 NP" panose="02020400000000000000" pitchFamily="18" charset="-128"/>
            </a:endParaRPr>
          </a:p>
          <a:p>
            <a:r>
              <a:rPr kumimoji="1" lang="ja-JP" altLang="en-US" sz="8000" b="1" dirty="0">
                <a:effectLst>
                  <a:outerShdw blurRad="38100" dist="38100" dir="2700000" algn="tl">
                    <a:srgbClr val="000000">
                      <a:alpha val="43137"/>
                    </a:srgbClr>
                  </a:outerShdw>
                </a:effectLst>
                <a:latin typeface="UD デジタル 教科書体 NP" panose="02020400000000000000" pitchFamily="18" charset="-128"/>
                <a:ea typeface="UD デジタル 教科書体 NP" panose="02020400000000000000" pitchFamily="18" charset="-128"/>
              </a:rPr>
              <a:t>環境への影響</a:t>
            </a:r>
            <a:endParaRPr kumimoji="1" lang="en-US" altLang="ja-JP" sz="8000" b="1" dirty="0">
              <a:effectLst>
                <a:outerShdw blurRad="38100" dist="38100" dir="2700000" algn="tl">
                  <a:srgbClr val="000000">
                    <a:alpha val="43137"/>
                  </a:srgbClr>
                </a:outerShdw>
              </a:effectLst>
              <a:latin typeface="UD デジタル 教科書体 NP" panose="02020400000000000000" pitchFamily="18" charset="-128"/>
              <a:ea typeface="UD デジタル 教科書体 NP" panose="02020400000000000000" pitchFamily="18" charset="-128"/>
            </a:endParaRPr>
          </a:p>
        </p:txBody>
      </p:sp>
      <p:sp>
        <p:nvSpPr>
          <p:cNvPr id="6" name="テキスト ボックス 5">
            <a:extLst>
              <a:ext uri="{FF2B5EF4-FFF2-40B4-BE49-F238E27FC236}">
                <a16:creationId xmlns:a16="http://schemas.microsoft.com/office/drawing/2014/main" id="{3C09935C-7BB0-86EA-886F-7242F83DD3F6}"/>
              </a:ext>
            </a:extLst>
          </p:cNvPr>
          <p:cNvSpPr txBox="1"/>
          <p:nvPr/>
        </p:nvSpPr>
        <p:spPr>
          <a:xfrm>
            <a:off x="1507805" y="2836867"/>
            <a:ext cx="1015663" cy="3660914"/>
          </a:xfrm>
          <a:prstGeom prst="rect">
            <a:avLst/>
          </a:prstGeom>
          <a:solidFill>
            <a:schemeClr val="accent3">
              <a:alpha val="20000"/>
            </a:schemeClr>
          </a:solidFill>
        </p:spPr>
        <p:txBody>
          <a:bodyPr vert="eaVert" wrap="square" rtlCol="0">
            <a:spAutoFit/>
          </a:bodyPr>
          <a:lstStyle/>
          <a:p>
            <a:r>
              <a:rPr kumimoji="1" lang="ja-JP" altLang="en-US" sz="5400" b="1" dirty="0">
                <a:effectLst>
                  <a:outerShdw blurRad="38100" dist="38100" dir="2700000" algn="tl">
                    <a:srgbClr val="000000">
                      <a:alpha val="43137"/>
                    </a:srgbClr>
                  </a:outerShdw>
                </a:effectLst>
                <a:latin typeface="UD デジタル 教科書体 NP" panose="02020400000000000000" pitchFamily="18" charset="-128"/>
                <a:ea typeface="UD デジタル 教科書体 NP" panose="02020400000000000000" pitchFamily="18" charset="-128"/>
              </a:rPr>
              <a:t>鷲谷いづみ</a:t>
            </a:r>
            <a:endParaRPr kumimoji="1" lang="ja-JP" altLang="en-US" sz="5400" b="1" dirty="0">
              <a:latin typeface="UD デジタル 教科書体 NP" panose="02020400000000000000" pitchFamily="18" charset="-128"/>
              <a:ea typeface="UD デジタル 教科書体 NP" panose="02020400000000000000" pitchFamily="18" charset="-128"/>
            </a:endParaRPr>
          </a:p>
        </p:txBody>
      </p:sp>
    </p:spTree>
    <p:extLst>
      <p:ext uri="{BB962C8B-B14F-4D97-AF65-F5344CB8AC3E}">
        <p14:creationId xmlns:p14="http://schemas.microsoft.com/office/powerpoint/2010/main" val="34501014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A4121098-EAB2-2259-93E0-6ACE04304298}"/>
              </a:ext>
            </a:extLst>
          </p:cNvPr>
          <p:cNvSpPr txBox="1"/>
          <p:nvPr/>
        </p:nvSpPr>
        <p:spPr>
          <a:xfrm>
            <a:off x="3639642" y="1632247"/>
            <a:ext cx="1538883" cy="5155246"/>
          </a:xfrm>
          <a:prstGeom prst="rect">
            <a:avLst/>
          </a:prstGeom>
          <a:noFill/>
          <a:ln w="12700">
            <a:noFill/>
          </a:ln>
        </p:spPr>
        <p:txBody>
          <a:bodyPr vert="eaVert" wrap="square" rtlCol="0">
            <a:spAutoFit/>
          </a:bodyPr>
          <a:lstStyle/>
          <a:p>
            <a:r>
              <a:rPr kumimoji="1" lang="ja-JP" altLang="en-US" sz="4400" b="1" dirty="0">
                <a:latin typeface="UD デジタル 教科書体 NP" panose="02020400000000000000" pitchFamily="18" charset="-128"/>
                <a:ea typeface="UD デジタル 教科書体 NP" panose="02020400000000000000" pitchFamily="18" charset="-128"/>
              </a:rPr>
              <a:t>征服型戦略との</a:t>
            </a:r>
            <a:endParaRPr kumimoji="1" lang="en-US" altLang="ja-JP" sz="4400" b="1" dirty="0">
              <a:latin typeface="UD デジタル 教科書体 NP" panose="02020400000000000000" pitchFamily="18" charset="-128"/>
              <a:ea typeface="UD デジタル 教科書体 NP" panose="02020400000000000000" pitchFamily="18" charset="-128"/>
            </a:endParaRPr>
          </a:p>
          <a:p>
            <a:r>
              <a:rPr kumimoji="1" lang="ja-JP" altLang="en-US" sz="4400" b="1" dirty="0">
                <a:latin typeface="UD デジタル 教科書体 NP" panose="02020400000000000000" pitchFamily="18" charset="-128"/>
                <a:ea typeface="UD デジタル 教科書体 NP" panose="02020400000000000000" pitchFamily="18" charset="-128"/>
              </a:rPr>
              <a:t>遭遇により</a:t>
            </a:r>
            <a:r>
              <a:rPr kumimoji="1" lang="en-US" altLang="ja-JP" sz="4400" b="1" dirty="0">
                <a:latin typeface="UD デジタル 教科書体 NP" panose="02020400000000000000" pitchFamily="18" charset="-128"/>
                <a:ea typeface="UD デジタル 教科書体 NP" panose="02020400000000000000" pitchFamily="18" charset="-128"/>
              </a:rPr>
              <a:t>…</a:t>
            </a:r>
          </a:p>
        </p:txBody>
      </p:sp>
      <p:sp>
        <p:nvSpPr>
          <p:cNvPr id="3" name="テキスト ボックス 2">
            <a:extLst>
              <a:ext uri="{FF2B5EF4-FFF2-40B4-BE49-F238E27FC236}">
                <a16:creationId xmlns:a16="http://schemas.microsoft.com/office/drawing/2014/main" id="{F582FD88-C40C-68B9-7311-CEBF7DD363F0}"/>
              </a:ext>
            </a:extLst>
          </p:cNvPr>
          <p:cNvSpPr txBox="1"/>
          <p:nvPr/>
        </p:nvSpPr>
        <p:spPr>
          <a:xfrm>
            <a:off x="6745386" y="184210"/>
            <a:ext cx="2215991" cy="6376141"/>
          </a:xfrm>
          <a:prstGeom prst="rect">
            <a:avLst/>
          </a:prstGeom>
          <a:noFill/>
          <a:ln w="12700">
            <a:noFill/>
          </a:ln>
        </p:spPr>
        <p:txBody>
          <a:bodyPr vert="eaVert" wrap="square" rtlCol="0">
            <a:spAutoFit/>
          </a:bodyPr>
          <a:lstStyle/>
          <a:p>
            <a:r>
              <a:rPr kumimoji="1" lang="ja-JP" altLang="en-US" sz="4400" b="1" dirty="0">
                <a:latin typeface="UD デジタル 教科書体 NP" panose="02020400000000000000" pitchFamily="18" charset="-128"/>
                <a:ea typeface="UD デジタル 教科書体 NP" panose="02020400000000000000" pitchFamily="18" charset="-128"/>
              </a:rPr>
              <a:t>①共生の輪に加わるメン</a:t>
            </a:r>
            <a:endParaRPr kumimoji="1" lang="en-US" altLang="ja-JP" sz="4400" b="1" dirty="0">
              <a:latin typeface="UD デジタル 教科書体 NP" panose="02020400000000000000" pitchFamily="18" charset="-128"/>
              <a:ea typeface="UD デジタル 教科書体 NP" panose="02020400000000000000" pitchFamily="18" charset="-128"/>
            </a:endParaRPr>
          </a:p>
          <a:p>
            <a:r>
              <a:rPr kumimoji="1" lang="ja-JP" altLang="en-US" sz="4400" b="1" dirty="0">
                <a:latin typeface="UD デジタル 教科書体 NP" panose="02020400000000000000" pitchFamily="18" charset="-128"/>
                <a:ea typeface="UD デジタル 教科書体 NP" panose="02020400000000000000" pitchFamily="18" charset="-128"/>
              </a:rPr>
              <a:t>　バーとしてヒトに認識</a:t>
            </a:r>
            <a:endParaRPr kumimoji="1" lang="en-US" altLang="ja-JP" sz="4400" b="1" dirty="0">
              <a:latin typeface="UD デジタル 教科書体 NP" panose="02020400000000000000" pitchFamily="18" charset="-128"/>
              <a:ea typeface="UD デジタル 教科書体 NP" panose="02020400000000000000" pitchFamily="18" charset="-128"/>
            </a:endParaRPr>
          </a:p>
          <a:p>
            <a:r>
              <a:rPr kumimoji="1" lang="ja-JP" altLang="en-US" sz="4400" b="1" dirty="0">
                <a:latin typeface="UD デジタル 教科書体 NP" panose="02020400000000000000" pitchFamily="18" charset="-128"/>
                <a:ea typeface="UD デジタル 教科書体 NP" panose="02020400000000000000" pitchFamily="18" charset="-128"/>
              </a:rPr>
              <a:t>　される</a:t>
            </a:r>
            <a:endParaRPr kumimoji="1" lang="en-US" altLang="ja-JP" sz="4400" b="1" dirty="0">
              <a:latin typeface="UD デジタル 教科書体 NP" panose="02020400000000000000" pitchFamily="18" charset="-128"/>
              <a:ea typeface="UD デジタル 教科書体 NP" panose="02020400000000000000" pitchFamily="18" charset="-128"/>
            </a:endParaRPr>
          </a:p>
        </p:txBody>
      </p:sp>
      <p:sp>
        <p:nvSpPr>
          <p:cNvPr id="6" name="テキスト ボックス 5">
            <a:extLst>
              <a:ext uri="{FF2B5EF4-FFF2-40B4-BE49-F238E27FC236}">
                <a16:creationId xmlns:a16="http://schemas.microsoft.com/office/drawing/2014/main" id="{0BCC80D9-DBCF-2703-E739-10E5C639365F}"/>
              </a:ext>
            </a:extLst>
          </p:cNvPr>
          <p:cNvSpPr txBox="1"/>
          <p:nvPr/>
        </p:nvSpPr>
        <p:spPr>
          <a:xfrm>
            <a:off x="9206654" y="708917"/>
            <a:ext cx="801532" cy="923330"/>
          </a:xfrm>
          <a:prstGeom prst="rect">
            <a:avLst/>
          </a:prstGeom>
          <a:noFill/>
        </p:spPr>
        <p:txBody>
          <a:bodyPr wrap="square">
            <a:spAutoFit/>
          </a:bodyPr>
          <a:lstStyle/>
          <a:p>
            <a:r>
              <a:rPr kumimoji="1" lang="ja-JP" altLang="en-US" sz="5400" b="1" i="0" u="none" strike="noStrike" kern="1200" cap="none" spc="0" normalizeH="0" baseline="0" noProof="0" dirty="0">
                <a:ln>
                  <a:noFill/>
                </a:ln>
                <a:solidFill>
                  <a:srgbClr val="FFC000"/>
                </a:solidFill>
                <a:effectLst/>
                <a:uLnTx/>
                <a:uFillTx/>
                <a:latin typeface="UD デジタル 教科書体 NP" panose="02020400000000000000" pitchFamily="18" charset="-128"/>
                <a:ea typeface="UD デジタル 教科書体 NP" panose="02020400000000000000" pitchFamily="18" charset="-128"/>
                <a:cs typeface="+mn-cs"/>
              </a:rPr>
              <a:t>＝</a:t>
            </a:r>
            <a:endParaRPr lang="ja-JP" altLang="en-US" sz="2400" dirty="0">
              <a:solidFill>
                <a:srgbClr val="FFC000"/>
              </a:solidFill>
            </a:endParaRPr>
          </a:p>
        </p:txBody>
      </p:sp>
      <p:sp>
        <p:nvSpPr>
          <p:cNvPr id="7" name="テキスト ボックス 6">
            <a:extLst>
              <a:ext uri="{FF2B5EF4-FFF2-40B4-BE49-F238E27FC236}">
                <a16:creationId xmlns:a16="http://schemas.microsoft.com/office/drawing/2014/main" id="{96BC9CEB-CEA0-7965-F193-665B2CFD2BFF}"/>
              </a:ext>
            </a:extLst>
          </p:cNvPr>
          <p:cNvSpPr txBox="1"/>
          <p:nvPr/>
        </p:nvSpPr>
        <p:spPr>
          <a:xfrm>
            <a:off x="5446615" y="184209"/>
            <a:ext cx="1538883" cy="6376141"/>
          </a:xfrm>
          <a:prstGeom prst="rect">
            <a:avLst/>
          </a:prstGeom>
          <a:noFill/>
          <a:ln w="12700">
            <a:noFill/>
          </a:ln>
        </p:spPr>
        <p:txBody>
          <a:bodyPr vert="eaVert" wrap="square" rtlCol="0">
            <a:spAutoFit/>
          </a:bodyPr>
          <a:lstStyle/>
          <a:p>
            <a:r>
              <a:rPr kumimoji="1" lang="ja-JP" altLang="en-US" sz="4400" b="1" dirty="0">
                <a:latin typeface="UD デジタル 教科書体 NP" panose="02020400000000000000" pitchFamily="18" charset="-128"/>
                <a:ea typeface="UD デジタル 教科書体 NP" panose="02020400000000000000" pitchFamily="18" charset="-128"/>
              </a:rPr>
              <a:t>②過剰利用を避けるため</a:t>
            </a:r>
            <a:endParaRPr kumimoji="1" lang="en-US" altLang="ja-JP" sz="4400" b="1" dirty="0">
              <a:latin typeface="UD デジタル 教科書体 NP" panose="02020400000000000000" pitchFamily="18" charset="-128"/>
              <a:ea typeface="UD デジタル 教科書体 NP" panose="02020400000000000000" pitchFamily="18" charset="-128"/>
            </a:endParaRPr>
          </a:p>
          <a:p>
            <a:r>
              <a:rPr kumimoji="1" lang="ja-JP" altLang="en-US" sz="4400" b="1" dirty="0">
                <a:latin typeface="UD デジタル 教科書体 NP" panose="02020400000000000000" pitchFamily="18" charset="-128"/>
                <a:ea typeface="UD デジタル 教科書体 NP" panose="02020400000000000000" pitchFamily="18" charset="-128"/>
              </a:rPr>
              <a:t>　の知恵やモラルを活用</a:t>
            </a:r>
            <a:endParaRPr kumimoji="1" lang="en-US" altLang="ja-JP" sz="4400" b="1" dirty="0">
              <a:latin typeface="UD デジタル 教科書体 NP" panose="02020400000000000000" pitchFamily="18" charset="-128"/>
              <a:ea typeface="UD デジタル 教科書体 NP" panose="02020400000000000000" pitchFamily="18" charset="-128"/>
            </a:endParaRPr>
          </a:p>
        </p:txBody>
      </p:sp>
      <p:sp>
        <p:nvSpPr>
          <p:cNvPr id="8" name="テキスト ボックス 7">
            <a:extLst>
              <a:ext uri="{FF2B5EF4-FFF2-40B4-BE49-F238E27FC236}">
                <a16:creationId xmlns:a16="http://schemas.microsoft.com/office/drawing/2014/main" id="{EA48DBCE-E97E-60CB-954A-FAF12CC9B500}"/>
              </a:ext>
            </a:extLst>
          </p:cNvPr>
          <p:cNvSpPr txBox="1"/>
          <p:nvPr/>
        </p:nvSpPr>
        <p:spPr>
          <a:xfrm>
            <a:off x="5423802" y="112588"/>
            <a:ext cx="3623224" cy="6376141"/>
          </a:xfrm>
          <a:prstGeom prst="rect">
            <a:avLst/>
          </a:prstGeom>
          <a:noFill/>
          <a:ln w="12700">
            <a:solidFill>
              <a:srgbClr val="FFC000"/>
            </a:solidFill>
          </a:ln>
        </p:spPr>
        <p:txBody>
          <a:bodyPr wrap="square" rtlCol="0">
            <a:spAutoFit/>
          </a:bodyPr>
          <a:lstStyle/>
          <a:p>
            <a:endParaRPr kumimoji="1" lang="ja-JP" altLang="en-US" dirty="0"/>
          </a:p>
        </p:txBody>
      </p:sp>
      <p:sp>
        <p:nvSpPr>
          <p:cNvPr id="9" name="矢印: 左右 8">
            <a:extLst>
              <a:ext uri="{FF2B5EF4-FFF2-40B4-BE49-F238E27FC236}">
                <a16:creationId xmlns:a16="http://schemas.microsoft.com/office/drawing/2014/main" id="{882CCDE8-7D15-409C-880E-AA813B5C6FF2}"/>
              </a:ext>
            </a:extLst>
          </p:cNvPr>
          <p:cNvSpPr/>
          <p:nvPr/>
        </p:nvSpPr>
        <p:spPr>
          <a:xfrm>
            <a:off x="3787594" y="858066"/>
            <a:ext cx="1296000" cy="596348"/>
          </a:xfrm>
          <a:prstGeom prst="leftRightArrow">
            <a:avLst>
              <a:gd name="adj1" fmla="val 50000"/>
              <a:gd name="adj2" fmla="val 46000"/>
            </a:avLst>
          </a:prstGeom>
          <a:solidFill>
            <a:srgbClr val="FFC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テキスト ボックス 9">
            <a:extLst>
              <a:ext uri="{FF2B5EF4-FFF2-40B4-BE49-F238E27FC236}">
                <a16:creationId xmlns:a16="http://schemas.microsoft.com/office/drawing/2014/main" id="{343B467E-105B-BC9D-138C-877D77109DFB}"/>
              </a:ext>
            </a:extLst>
          </p:cNvPr>
          <p:cNvSpPr txBox="1"/>
          <p:nvPr/>
        </p:nvSpPr>
        <p:spPr>
          <a:xfrm>
            <a:off x="9893911" y="221152"/>
            <a:ext cx="2215991" cy="6607059"/>
          </a:xfrm>
          <a:prstGeom prst="rect">
            <a:avLst/>
          </a:prstGeom>
          <a:noFill/>
          <a:ln w="12700">
            <a:noFill/>
          </a:ln>
        </p:spPr>
        <p:txBody>
          <a:bodyPr vert="eaVert" wrap="square" rtlCol="0">
            <a:spAutoFit/>
          </a:bodyPr>
          <a:lstStyle/>
          <a:p>
            <a:r>
              <a:rPr kumimoji="1" lang="ja-JP" altLang="en-US" sz="4400" b="1" dirty="0">
                <a:latin typeface="UD デジタル 教科書体 NP" panose="02020400000000000000" pitchFamily="18" charset="-128"/>
                <a:ea typeface="UD デジタル 教科書体 NP" panose="02020400000000000000" pitchFamily="18" charset="-128"/>
              </a:rPr>
              <a:t>生物間相互作用のネットワークでは敵味方は判然としない</a:t>
            </a:r>
            <a:endParaRPr kumimoji="1" lang="en-US" altLang="ja-JP" sz="4400" b="1" dirty="0">
              <a:latin typeface="UD デジタル 教科書体 NP" panose="02020400000000000000" pitchFamily="18" charset="-128"/>
              <a:ea typeface="UD デジタル 教科書体 NP" panose="02020400000000000000" pitchFamily="18" charset="-128"/>
            </a:endParaRPr>
          </a:p>
        </p:txBody>
      </p:sp>
      <p:sp>
        <p:nvSpPr>
          <p:cNvPr id="11" name="テキスト ボックス 10">
            <a:extLst>
              <a:ext uri="{FF2B5EF4-FFF2-40B4-BE49-F238E27FC236}">
                <a16:creationId xmlns:a16="http://schemas.microsoft.com/office/drawing/2014/main" id="{BA509277-A67F-93AB-6FCB-EDF8E95C7962}"/>
              </a:ext>
            </a:extLst>
          </p:cNvPr>
          <p:cNvSpPr txBox="1"/>
          <p:nvPr/>
        </p:nvSpPr>
        <p:spPr>
          <a:xfrm>
            <a:off x="2117709" y="184209"/>
            <a:ext cx="1538883" cy="5278626"/>
          </a:xfrm>
          <a:prstGeom prst="rect">
            <a:avLst/>
          </a:prstGeom>
          <a:noFill/>
          <a:ln w="12700">
            <a:noFill/>
          </a:ln>
        </p:spPr>
        <p:txBody>
          <a:bodyPr vert="eaVert" wrap="square" rtlCol="0">
            <a:spAutoFit/>
          </a:bodyPr>
          <a:lstStyle/>
          <a:p>
            <a:r>
              <a:rPr kumimoji="1" lang="ja-JP" altLang="en-US" sz="4400" b="1" dirty="0">
                <a:solidFill>
                  <a:srgbClr val="FFC000"/>
                </a:solidFill>
                <a:latin typeface="UD デジタル 教科書体 NP" panose="02020400000000000000" pitchFamily="18" charset="-128"/>
                <a:ea typeface="UD デジタル 教科書体 NP" panose="02020400000000000000" pitchFamily="18" charset="-128"/>
              </a:rPr>
              <a:t>・征服される</a:t>
            </a:r>
            <a:endParaRPr kumimoji="1" lang="en-US" altLang="ja-JP" sz="4400" b="1" dirty="0">
              <a:solidFill>
                <a:srgbClr val="FFC000"/>
              </a:solidFill>
              <a:latin typeface="UD デジタル 教科書体 NP" panose="02020400000000000000" pitchFamily="18" charset="-128"/>
              <a:ea typeface="UD デジタル 教科書体 NP" panose="02020400000000000000" pitchFamily="18" charset="-128"/>
            </a:endParaRPr>
          </a:p>
          <a:p>
            <a:r>
              <a:rPr kumimoji="1" lang="ja-JP" altLang="en-US" sz="4400" b="1" dirty="0">
                <a:solidFill>
                  <a:srgbClr val="FFC000"/>
                </a:solidFill>
                <a:latin typeface="UD デジタル 教科書体 NP" panose="02020400000000000000" pitchFamily="18" charset="-128"/>
                <a:ea typeface="UD デジタル 教科書体 NP" panose="02020400000000000000" pitchFamily="18" charset="-128"/>
              </a:rPr>
              <a:t>・時代遅れになる</a:t>
            </a:r>
            <a:endParaRPr kumimoji="1" lang="en-US" altLang="ja-JP" sz="4400" b="1" dirty="0">
              <a:solidFill>
                <a:srgbClr val="FFC000"/>
              </a:solidFill>
              <a:latin typeface="UD デジタル 教科書体 NP" panose="02020400000000000000" pitchFamily="18" charset="-128"/>
              <a:ea typeface="UD デジタル 教科書体 NP" panose="02020400000000000000" pitchFamily="18" charset="-128"/>
            </a:endParaRPr>
          </a:p>
        </p:txBody>
      </p:sp>
    </p:spTree>
    <p:extLst>
      <p:ext uri="{BB962C8B-B14F-4D97-AF65-F5344CB8AC3E}">
        <p14:creationId xmlns:p14="http://schemas.microsoft.com/office/powerpoint/2010/main" val="2999827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6" grpId="0"/>
      <p:bldP spid="7" grpId="0"/>
      <p:bldP spid="8" grpId="0" animBg="1"/>
      <p:bldP spid="9" grpId="0" animBg="1"/>
      <p:bldP spid="10" grpId="0"/>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4BD1E909-A7B3-6522-ECE1-93858BD445E8}"/>
              </a:ext>
            </a:extLst>
          </p:cNvPr>
          <p:cNvSpPr txBox="1"/>
          <p:nvPr/>
        </p:nvSpPr>
        <p:spPr>
          <a:xfrm>
            <a:off x="10440391" y="125470"/>
            <a:ext cx="1538883" cy="6607059"/>
          </a:xfrm>
          <a:prstGeom prst="rect">
            <a:avLst/>
          </a:prstGeom>
          <a:noFill/>
          <a:ln w="12700">
            <a:noFill/>
          </a:ln>
        </p:spPr>
        <p:txBody>
          <a:bodyPr vert="eaVert" wrap="square" rtlCol="0">
            <a:spAutoFit/>
          </a:bodyPr>
          <a:lstStyle/>
          <a:p>
            <a:r>
              <a:rPr kumimoji="1" lang="ja-JP" altLang="en-US" sz="4400" b="1" dirty="0">
                <a:solidFill>
                  <a:srgbClr val="FFC000"/>
                </a:solidFill>
                <a:latin typeface="UD デジタル 教科書体 NP" panose="02020400000000000000" pitchFamily="18" charset="-128"/>
                <a:ea typeface="UD デジタル 教科書体 NP" panose="02020400000000000000" pitchFamily="18" charset="-128"/>
              </a:rPr>
              <a:t>共生型戦略</a:t>
            </a:r>
            <a:endParaRPr kumimoji="1" lang="en-US" altLang="ja-JP" sz="4400" b="1" dirty="0">
              <a:solidFill>
                <a:srgbClr val="FFC000"/>
              </a:solidFill>
              <a:latin typeface="UD デジタル 教科書体 NP" panose="02020400000000000000" pitchFamily="18" charset="-128"/>
              <a:ea typeface="UD デジタル 教科書体 NP" panose="02020400000000000000" pitchFamily="18" charset="-128"/>
            </a:endParaRPr>
          </a:p>
          <a:p>
            <a:r>
              <a:rPr kumimoji="1" lang="ja-JP" altLang="en-US" sz="4400" b="1" dirty="0">
                <a:latin typeface="UD デジタル 教科書体 NP" panose="02020400000000000000" pitchFamily="18" charset="-128"/>
                <a:ea typeface="UD デジタル 教科書体 NP" panose="02020400000000000000" pitchFamily="18" charset="-128"/>
              </a:rPr>
              <a:t>　</a:t>
            </a:r>
            <a:r>
              <a:rPr kumimoji="1" lang="ja-JP" altLang="en-US" sz="4400" b="1" dirty="0">
                <a:solidFill>
                  <a:srgbClr val="FFC000"/>
                </a:solidFill>
                <a:latin typeface="UD デジタル 教科書体 NP" panose="02020400000000000000" pitchFamily="18" charset="-128"/>
                <a:ea typeface="UD デジタル 教科書体 NP" panose="02020400000000000000" pitchFamily="18" charset="-128"/>
              </a:rPr>
              <a:t>＝</a:t>
            </a:r>
            <a:r>
              <a:rPr kumimoji="1" lang="ja-JP" altLang="en-US" sz="4400" b="1" dirty="0">
                <a:latin typeface="UD デジタル 教科書体 NP" panose="02020400000000000000" pitchFamily="18" charset="-128"/>
                <a:ea typeface="UD デジタル 教科書体 NP" panose="02020400000000000000" pitchFamily="18" charset="-128"/>
              </a:rPr>
              <a:t>従来の調和を重視</a:t>
            </a:r>
            <a:endParaRPr kumimoji="1" lang="en-US" altLang="ja-JP" sz="4400" b="1" dirty="0">
              <a:latin typeface="UD デジタル 教科書体 NP" panose="02020400000000000000" pitchFamily="18" charset="-128"/>
              <a:ea typeface="UD デジタル 教科書体 NP" panose="02020400000000000000" pitchFamily="18" charset="-128"/>
            </a:endParaRPr>
          </a:p>
        </p:txBody>
      </p:sp>
      <p:sp>
        <p:nvSpPr>
          <p:cNvPr id="3" name="テキスト ボックス 2">
            <a:extLst>
              <a:ext uri="{FF2B5EF4-FFF2-40B4-BE49-F238E27FC236}">
                <a16:creationId xmlns:a16="http://schemas.microsoft.com/office/drawing/2014/main" id="{AE12408B-1818-E47E-E3E0-492549369394}"/>
              </a:ext>
            </a:extLst>
          </p:cNvPr>
          <p:cNvSpPr txBox="1"/>
          <p:nvPr/>
        </p:nvSpPr>
        <p:spPr>
          <a:xfrm>
            <a:off x="7597599" y="125469"/>
            <a:ext cx="2215991" cy="6607059"/>
          </a:xfrm>
          <a:prstGeom prst="rect">
            <a:avLst/>
          </a:prstGeom>
          <a:noFill/>
          <a:ln w="12700">
            <a:noFill/>
          </a:ln>
        </p:spPr>
        <p:txBody>
          <a:bodyPr vert="eaVert" wrap="square" rtlCol="0">
            <a:spAutoFit/>
          </a:bodyPr>
          <a:lstStyle/>
          <a:p>
            <a:r>
              <a:rPr kumimoji="1" lang="ja-JP" altLang="en-US" sz="4400" b="1" dirty="0">
                <a:solidFill>
                  <a:srgbClr val="FFC000"/>
                </a:solidFill>
                <a:latin typeface="UD デジタル 教科書体 NP" panose="02020400000000000000" pitchFamily="18" charset="-128"/>
                <a:ea typeface="UD デジタル 教科書体 NP" panose="02020400000000000000" pitchFamily="18" charset="-128"/>
              </a:rPr>
              <a:t>征服型戦略</a:t>
            </a:r>
            <a:endParaRPr kumimoji="1" lang="en-US" altLang="ja-JP" sz="4400" b="1" dirty="0">
              <a:solidFill>
                <a:srgbClr val="FFC000"/>
              </a:solidFill>
              <a:latin typeface="UD デジタル 教科書体 NP" panose="02020400000000000000" pitchFamily="18" charset="-128"/>
              <a:ea typeface="UD デジタル 教科書体 NP" panose="02020400000000000000" pitchFamily="18" charset="-128"/>
            </a:endParaRPr>
          </a:p>
          <a:p>
            <a:r>
              <a:rPr kumimoji="1" lang="ja-JP" altLang="en-US" sz="4400" b="1" dirty="0">
                <a:latin typeface="UD デジタル 教科書体 NP" panose="02020400000000000000" pitchFamily="18" charset="-128"/>
                <a:ea typeface="UD デジタル 教科書体 NP" panose="02020400000000000000" pitchFamily="18" charset="-128"/>
              </a:rPr>
              <a:t>　</a:t>
            </a:r>
            <a:r>
              <a:rPr kumimoji="1" lang="ja-JP" altLang="en-US" sz="4400" b="1" dirty="0">
                <a:solidFill>
                  <a:srgbClr val="FFC000"/>
                </a:solidFill>
                <a:latin typeface="UD デジタル 教科書体 NP" panose="02020400000000000000" pitchFamily="18" charset="-128"/>
                <a:ea typeface="UD デジタル 教科書体 NP" panose="02020400000000000000" pitchFamily="18" charset="-128"/>
              </a:rPr>
              <a:t>＝</a:t>
            </a:r>
            <a:r>
              <a:rPr kumimoji="1" lang="ja-JP" altLang="en-US" sz="4400" b="1" dirty="0">
                <a:latin typeface="UD デジタル 教科書体 NP" panose="02020400000000000000" pitchFamily="18" charset="-128"/>
                <a:ea typeface="UD デジタル 教科書体 NP" panose="02020400000000000000" pitchFamily="18" charset="-128"/>
              </a:rPr>
              <a:t>破壊の上に成り立つ　　</a:t>
            </a:r>
            <a:endParaRPr kumimoji="1" lang="en-US" altLang="ja-JP" sz="4400" b="1" dirty="0">
              <a:latin typeface="UD デジタル 教科書体 NP" panose="02020400000000000000" pitchFamily="18" charset="-128"/>
              <a:ea typeface="UD デジタル 教科書体 NP" panose="02020400000000000000" pitchFamily="18" charset="-128"/>
            </a:endParaRPr>
          </a:p>
          <a:p>
            <a:r>
              <a:rPr kumimoji="1" lang="ja-JP" altLang="en-US" sz="4400" b="1" dirty="0">
                <a:latin typeface="UD デジタル 教科書体 NP" panose="02020400000000000000" pitchFamily="18" charset="-128"/>
                <a:ea typeface="UD デジタル 教科書体 NP" panose="02020400000000000000" pitchFamily="18" charset="-128"/>
              </a:rPr>
              <a:t>　　開発／創造</a:t>
            </a:r>
            <a:endParaRPr kumimoji="1" lang="en-US" altLang="ja-JP" sz="4400" b="1" dirty="0">
              <a:latin typeface="UD デジタル 教科書体 NP" panose="02020400000000000000" pitchFamily="18" charset="-128"/>
              <a:ea typeface="UD デジタル 教科書体 NP" panose="02020400000000000000" pitchFamily="18" charset="-128"/>
            </a:endParaRPr>
          </a:p>
        </p:txBody>
      </p:sp>
      <p:sp>
        <p:nvSpPr>
          <p:cNvPr id="4" name="矢印: 左右 3">
            <a:extLst>
              <a:ext uri="{FF2B5EF4-FFF2-40B4-BE49-F238E27FC236}">
                <a16:creationId xmlns:a16="http://schemas.microsoft.com/office/drawing/2014/main" id="{A7F098D3-2FFC-17D8-DABC-87748C88EE0A}"/>
              </a:ext>
            </a:extLst>
          </p:cNvPr>
          <p:cNvSpPr/>
          <p:nvPr/>
        </p:nvSpPr>
        <p:spPr>
          <a:xfrm>
            <a:off x="9755750" y="617435"/>
            <a:ext cx="735606" cy="596348"/>
          </a:xfrm>
          <a:prstGeom prst="leftRightArrow">
            <a:avLst>
              <a:gd name="adj1" fmla="val 50000"/>
              <a:gd name="adj2" fmla="val 46000"/>
            </a:avLst>
          </a:prstGeom>
          <a:solidFill>
            <a:srgbClr val="FFC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テキスト ボックス 4">
            <a:extLst>
              <a:ext uri="{FF2B5EF4-FFF2-40B4-BE49-F238E27FC236}">
                <a16:creationId xmlns:a16="http://schemas.microsoft.com/office/drawing/2014/main" id="{3F0690E3-89C4-BE17-A736-5A2831D2152A}"/>
              </a:ext>
            </a:extLst>
          </p:cNvPr>
          <p:cNvSpPr txBox="1"/>
          <p:nvPr/>
        </p:nvSpPr>
        <p:spPr>
          <a:xfrm>
            <a:off x="6058716" y="125470"/>
            <a:ext cx="1538883" cy="6607059"/>
          </a:xfrm>
          <a:prstGeom prst="rect">
            <a:avLst/>
          </a:prstGeom>
          <a:noFill/>
          <a:ln w="12700">
            <a:noFill/>
          </a:ln>
        </p:spPr>
        <p:txBody>
          <a:bodyPr vert="eaVert" wrap="square" rtlCol="0">
            <a:spAutoFit/>
          </a:bodyPr>
          <a:lstStyle/>
          <a:p>
            <a:r>
              <a:rPr kumimoji="1" lang="ja-JP" altLang="en-US" sz="4400" b="1" dirty="0">
                <a:latin typeface="UD デジタル 教科書体 NP" panose="02020400000000000000" pitchFamily="18" charset="-128"/>
                <a:ea typeface="UD デジタル 教科書体 NP" panose="02020400000000000000" pitchFamily="18" charset="-128"/>
              </a:rPr>
              <a:t>二十世紀</a:t>
            </a:r>
            <a:r>
              <a:rPr kumimoji="1" lang="ja-JP" altLang="en-US" sz="4400" b="1" dirty="0">
                <a:solidFill>
                  <a:srgbClr val="FFC000"/>
                </a:solidFill>
                <a:latin typeface="UD デジタル 教科書体 NP" panose="02020400000000000000" pitchFamily="18" charset="-128"/>
                <a:ea typeface="UD デジタル 教科書体 NP" panose="02020400000000000000" pitchFamily="18" charset="-128"/>
              </a:rPr>
              <a:t>＝</a:t>
            </a:r>
            <a:r>
              <a:rPr kumimoji="1" lang="en-US" altLang="ja-JP" sz="4400" b="1" dirty="0">
                <a:latin typeface="UD デジタル 教科書体 NP" panose="02020400000000000000" pitchFamily="18" charset="-128"/>
                <a:ea typeface="UD デジタル 教科書体 NP" panose="02020400000000000000" pitchFamily="18" charset="-128"/>
              </a:rPr>
              <a:t>｢</a:t>
            </a:r>
            <a:r>
              <a:rPr kumimoji="1" lang="ja-JP" altLang="en-US" sz="4400" b="1" dirty="0">
                <a:latin typeface="UD デジタル 教科書体 NP" panose="02020400000000000000" pitchFamily="18" charset="-128"/>
                <a:ea typeface="UD デジタル 教科書体 NP" panose="02020400000000000000" pitchFamily="18" charset="-128"/>
              </a:rPr>
              <a:t>開発の世紀</a:t>
            </a:r>
            <a:r>
              <a:rPr kumimoji="1" lang="en-US" altLang="ja-JP" sz="4400" b="1" dirty="0">
                <a:latin typeface="UD デジタル 教科書体 NP" panose="02020400000000000000" pitchFamily="18" charset="-128"/>
                <a:ea typeface="UD デジタル 教科書体 NP" panose="02020400000000000000" pitchFamily="18" charset="-128"/>
              </a:rPr>
              <a:t>｣</a:t>
            </a:r>
            <a:r>
              <a:rPr kumimoji="1" lang="ja-JP" altLang="en-US" sz="4400" b="1" dirty="0">
                <a:latin typeface="UD デジタル 教科書体 NP" panose="02020400000000000000" pitchFamily="18" charset="-128"/>
                <a:ea typeface="UD デジタル 教科書体 NP" panose="02020400000000000000" pitchFamily="18" charset="-128"/>
              </a:rPr>
              <a:t>の最後の四半世紀</a:t>
            </a:r>
            <a:endParaRPr kumimoji="1" lang="en-US" altLang="ja-JP" sz="4400" b="1" dirty="0">
              <a:latin typeface="UD デジタル 教科書体 NP" panose="02020400000000000000" pitchFamily="18" charset="-128"/>
              <a:ea typeface="UD デジタル 教科書体 NP" panose="02020400000000000000" pitchFamily="18" charset="-128"/>
            </a:endParaRPr>
          </a:p>
        </p:txBody>
      </p:sp>
      <p:sp>
        <p:nvSpPr>
          <p:cNvPr id="6" name="テキスト ボックス 5">
            <a:extLst>
              <a:ext uri="{FF2B5EF4-FFF2-40B4-BE49-F238E27FC236}">
                <a16:creationId xmlns:a16="http://schemas.microsoft.com/office/drawing/2014/main" id="{87BB309E-6DE2-A554-5BD4-5259A20C6C24}"/>
              </a:ext>
            </a:extLst>
          </p:cNvPr>
          <p:cNvSpPr txBox="1"/>
          <p:nvPr/>
        </p:nvSpPr>
        <p:spPr>
          <a:xfrm>
            <a:off x="4670006" y="125467"/>
            <a:ext cx="1538883" cy="6607059"/>
          </a:xfrm>
          <a:prstGeom prst="rect">
            <a:avLst/>
          </a:prstGeom>
          <a:noFill/>
          <a:ln w="12700">
            <a:noFill/>
          </a:ln>
        </p:spPr>
        <p:txBody>
          <a:bodyPr vert="eaVert" wrap="square" rtlCol="0">
            <a:spAutoFit/>
          </a:bodyPr>
          <a:lstStyle/>
          <a:p>
            <a:r>
              <a:rPr kumimoji="1" lang="ja-JP" altLang="en-US" sz="4400" b="1" dirty="0">
                <a:solidFill>
                  <a:srgbClr val="FFC000"/>
                </a:solidFill>
                <a:latin typeface="UD デジタル 教科書体 NP" panose="02020400000000000000" pitchFamily="18" charset="-128"/>
                <a:ea typeface="UD デジタル 教科書体 NP" panose="02020400000000000000" pitchFamily="18" charset="-128"/>
              </a:rPr>
              <a:t>＝</a:t>
            </a:r>
            <a:r>
              <a:rPr kumimoji="1" lang="ja-JP" altLang="en-US" sz="4400" b="1" dirty="0">
                <a:latin typeface="UD デジタル 教科書体 NP" panose="02020400000000000000" pitchFamily="18" charset="-128"/>
                <a:ea typeface="UD デジタル 教科書体 NP" panose="02020400000000000000" pitchFamily="18" charset="-128"/>
              </a:rPr>
              <a:t>人間活動による</a:t>
            </a:r>
            <a:endParaRPr kumimoji="1" lang="en-US" altLang="ja-JP" sz="4400" b="1" dirty="0">
              <a:latin typeface="UD デジタル 教科書体 NP" panose="02020400000000000000" pitchFamily="18" charset="-128"/>
              <a:ea typeface="UD デジタル 教科書体 NP" panose="02020400000000000000" pitchFamily="18" charset="-128"/>
            </a:endParaRPr>
          </a:p>
          <a:p>
            <a:r>
              <a:rPr kumimoji="1" lang="ja-JP" altLang="en-US" sz="4400" b="1" dirty="0">
                <a:latin typeface="UD デジタル 教科書体 NP" panose="02020400000000000000" pitchFamily="18" charset="-128"/>
                <a:ea typeface="UD デジタル 教科書体 NP" panose="02020400000000000000" pitchFamily="18" charset="-128"/>
              </a:rPr>
              <a:t>　生態系の不健全化</a:t>
            </a:r>
            <a:endParaRPr kumimoji="1" lang="en-US" altLang="ja-JP" sz="4400" b="1" dirty="0">
              <a:latin typeface="UD デジタル 教科書体 NP" panose="02020400000000000000" pitchFamily="18" charset="-128"/>
              <a:ea typeface="UD デジタル 教科書体 NP" panose="02020400000000000000" pitchFamily="18" charset="-128"/>
            </a:endParaRPr>
          </a:p>
        </p:txBody>
      </p:sp>
      <p:sp>
        <p:nvSpPr>
          <p:cNvPr id="7" name="テキスト ボックス 6">
            <a:extLst>
              <a:ext uri="{FF2B5EF4-FFF2-40B4-BE49-F238E27FC236}">
                <a16:creationId xmlns:a16="http://schemas.microsoft.com/office/drawing/2014/main" id="{54BED404-4BA5-63A2-7883-69CB00FC2C76}"/>
              </a:ext>
            </a:extLst>
          </p:cNvPr>
          <p:cNvSpPr txBox="1"/>
          <p:nvPr/>
        </p:nvSpPr>
        <p:spPr>
          <a:xfrm>
            <a:off x="3945963" y="125467"/>
            <a:ext cx="861774" cy="6607059"/>
          </a:xfrm>
          <a:prstGeom prst="rect">
            <a:avLst/>
          </a:prstGeom>
          <a:noFill/>
          <a:ln w="12700">
            <a:noFill/>
          </a:ln>
        </p:spPr>
        <p:txBody>
          <a:bodyPr vert="eaVert" wrap="square" rtlCol="0">
            <a:spAutoFit/>
          </a:bodyPr>
          <a:lstStyle/>
          <a:p>
            <a:r>
              <a:rPr kumimoji="1" lang="ja-JP" altLang="en-US" sz="4400" b="1" dirty="0">
                <a:solidFill>
                  <a:srgbClr val="FFC000"/>
                </a:solidFill>
                <a:latin typeface="UD デジタル 教科書体 NP" panose="02020400000000000000" pitchFamily="18" charset="-128"/>
                <a:ea typeface="UD デジタル 教科書体 NP" panose="02020400000000000000" pitchFamily="18" charset="-128"/>
              </a:rPr>
              <a:t>⇒</a:t>
            </a:r>
            <a:r>
              <a:rPr kumimoji="1" lang="ja-JP" altLang="en-US" sz="4400" b="1" dirty="0">
                <a:latin typeface="UD デジタル 教科書体 NP" panose="02020400000000000000" pitchFamily="18" charset="-128"/>
                <a:ea typeface="UD デジタル 教科書体 NP" panose="02020400000000000000" pitchFamily="18" charset="-128"/>
              </a:rPr>
              <a:t>地球全体に及ぶ</a:t>
            </a:r>
            <a:endParaRPr kumimoji="1" lang="en-US" altLang="ja-JP" sz="4400" b="1" dirty="0">
              <a:latin typeface="UD デジタル 教科書体 NP" panose="02020400000000000000" pitchFamily="18" charset="-128"/>
              <a:ea typeface="UD デジタル 教科書体 NP" panose="02020400000000000000" pitchFamily="18" charset="-128"/>
            </a:endParaRPr>
          </a:p>
        </p:txBody>
      </p:sp>
      <p:sp>
        <p:nvSpPr>
          <p:cNvPr id="8" name="テキスト ボックス 7">
            <a:extLst>
              <a:ext uri="{FF2B5EF4-FFF2-40B4-BE49-F238E27FC236}">
                <a16:creationId xmlns:a16="http://schemas.microsoft.com/office/drawing/2014/main" id="{BEA178F3-95CF-B706-DDA2-516CCBF0C372}"/>
              </a:ext>
            </a:extLst>
          </p:cNvPr>
          <p:cNvSpPr txBox="1"/>
          <p:nvPr/>
        </p:nvSpPr>
        <p:spPr>
          <a:xfrm>
            <a:off x="2381724" y="125467"/>
            <a:ext cx="1538883" cy="6607059"/>
          </a:xfrm>
          <a:prstGeom prst="rect">
            <a:avLst/>
          </a:prstGeom>
          <a:noFill/>
          <a:ln w="12700">
            <a:solidFill>
              <a:schemeClr val="tx1"/>
            </a:solidFill>
          </a:ln>
        </p:spPr>
        <p:txBody>
          <a:bodyPr vert="eaVert" wrap="square" rtlCol="0">
            <a:spAutoFit/>
          </a:bodyPr>
          <a:lstStyle/>
          <a:p>
            <a:r>
              <a:rPr kumimoji="1" lang="ja-JP" altLang="en-US" sz="4400" b="1" dirty="0">
                <a:latin typeface="UD デジタル 教科書体 NP" panose="02020400000000000000" pitchFamily="18" charset="-128"/>
                <a:ea typeface="UD デジタル 教科書体 NP" panose="02020400000000000000" pitchFamily="18" charset="-128"/>
              </a:rPr>
              <a:t>問４「生態系の不健全化」とはどういうことか。</a:t>
            </a:r>
            <a:endParaRPr kumimoji="1" lang="en-US" altLang="ja-JP" sz="4400" b="1" dirty="0">
              <a:latin typeface="UD デジタル 教科書体 NP" panose="02020400000000000000" pitchFamily="18" charset="-128"/>
              <a:ea typeface="UD デジタル 教科書体 NP" panose="02020400000000000000" pitchFamily="18" charset="-128"/>
            </a:endParaRPr>
          </a:p>
        </p:txBody>
      </p:sp>
      <p:sp>
        <p:nvSpPr>
          <p:cNvPr id="9" name="テキスト ボックス 8">
            <a:extLst>
              <a:ext uri="{FF2B5EF4-FFF2-40B4-BE49-F238E27FC236}">
                <a16:creationId xmlns:a16="http://schemas.microsoft.com/office/drawing/2014/main" id="{9EED911D-D4DD-7376-0B46-7AB8EF6F8B0C}"/>
              </a:ext>
            </a:extLst>
          </p:cNvPr>
          <p:cNvSpPr txBox="1"/>
          <p:nvPr/>
        </p:nvSpPr>
        <p:spPr>
          <a:xfrm>
            <a:off x="35371" y="0"/>
            <a:ext cx="2215991" cy="6807848"/>
          </a:xfrm>
          <a:prstGeom prst="rect">
            <a:avLst/>
          </a:prstGeom>
          <a:noFill/>
          <a:ln w="12700">
            <a:noFill/>
          </a:ln>
        </p:spPr>
        <p:txBody>
          <a:bodyPr vert="eaVert" wrap="square" rtlCol="0">
            <a:spAutoFit/>
          </a:bodyPr>
          <a:lstStyle/>
          <a:p>
            <a:r>
              <a:rPr kumimoji="1" lang="ja-JP" altLang="en-US" sz="4400" b="1" dirty="0">
                <a:latin typeface="UD デジタル 教科書体 NP" panose="02020400000000000000" pitchFamily="18" charset="-128"/>
                <a:ea typeface="UD デジタル 教科書体 NP" panose="02020400000000000000" pitchFamily="18" charset="-128"/>
              </a:rPr>
              <a:t>答：生物耐用性の低下、気候変動、土壌・大気・水の汚染、資源の枯渇など。</a:t>
            </a:r>
            <a:endParaRPr kumimoji="1" lang="en-US" altLang="ja-JP" sz="4400" b="1" dirty="0">
              <a:latin typeface="UD デジタル 教科書体 NP" panose="02020400000000000000" pitchFamily="18" charset="-128"/>
              <a:ea typeface="UD デジタル 教科書体 NP" panose="02020400000000000000" pitchFamily="18" charset="-128"/>
            </a:endParaRPr>
          </a:p>
        </p:txBody>
      </p:sp>
    </p:spTree>
    <p:extLst>
      <p:ext uri="{BB962C8B-B14F-4D97-AF65-F5344CB8AC3E}">
        <p14:creationId xmlns:p14="http://schemas.microsoft.com/office/powerpoint/2010/main" val="27658681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P spid="5" grpId="0"/>
      <p:bldP spid="6" grpId="0"/>
      <p:bldP spid="7" grpId="0"/>
      <p:bldP spid="8" grpId="0" animBg="1"/>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58648C-E66C-EFCE-2546-B7088B55502C}"/>
            </a:ext>
          </a:extLst>
        </p:cNvPr>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386DAB98-821D-AAAA-B8BC-6417EDCD6C52}"/>
              </a:ext>
            </a:extLst>
          </p:cNvPr>
          <p:cNvSpPr txBox="1"/>
          <p:nvPr/>
        </p:nvSpPr>
        <p:spPr>
          <a:xfrm>
            <a:off x="10368779" y="91095"/>
            <a:ext cx="1538883" cy="6607059"/>
          </a:xfrm>
          <a:prstGeom prst="rect">
            <a:avLst/>
          </a:prstGeom>
          <a:noFill/>
          <a:ln w="12700">
            <a:noFill/>
          </a:ln>
        </p:spPr>
        <p:txBody>
          <a:bodyPr vert="eaVert" wrap="square" rtlCol="0">
            <a:spAutoFit/>
          </a:bodyPr>
          <a:lstStyle/>
          <a:p>
            <a:r>
              <a:rPr kumimoji="1" lang="ja-JP" altLang="en-US" sz="4400" b="1" dirty="0">
                <a:latin typeface="UD デジタル 教科書体 NP" panose="02020400000000000000" pitchFamily="18" charset="-128"/>
                <a:ea typeface="UD デジタル 教科書体 NP" panose="02020400000000000000" pitchFamily="18" charset="-128"/>
              </a:rPr>
              <a:t>・他から資源を略奪する</a:t>
            </a:r>
            <a:endParaRPr kumimoji="1" lang="en-US" altLang="ja-JP" sz="4400" b="1" dirty="0">
              <a:latin typeface="UD デジタル 教科書体 NP" panose="02020400000000000000" pitchFamily="18" charset="-128"/>
              <a:ea typeface="UD デジタル 教科書体 NP" panose="02020400000000000000" pitchFamily="18" charset="-128"/>
            </a:endParaRPr>
          </a:p>
          <a:p>
            <a:r>
              <a:rPr kumimoji="1" lang="ja-JP" altLang="en-US" sz="4400" b="1" dirty="0">
                <a:latin typeface="UD デジタル 教科書体 NP" panose="02020400000000000000" pitchFamily="18" charset="-128"/>
                <a:ea typeface="UD デジタル 教科書体 NP" panose="02020400000000000000" pitchFamily="18" charset="-128"/>
              </a:rPr>
              <a:t>　のも限りがある</a:t>
            </a:r>
            <a:endParaRPr kumimoji="1" lang="en-US" altLang="ja-JP" sz="4400" b="1" dirty="0">
              <a:latin typeface="UD デジタル 教科書体 NP" panose="02020400000000000000" pitchFamily="18" charset="-128"/>
              <a:ea typeface="UD デジタル 教科書体 NP" panose="02020400000000000000" pitchFamily="18" charset="-128"/>
            </a:endParaRPr>
          </a:p>
        </p:txBody>
      </p:sp>
      <p:sp>
        <p:nvSpPr>
          <p:cNvPr id="3" name="テキスト ボックス 2">
            <a:extLst>
              <a:ext uri="{FF2B5EF4-FFF2-40B4-BE49-F238E27FC236}">
                <a16:creationId xmlns:a16="http://schemas.microsoft.com/office/drawing/2014/main" id="{9FB6D352-6C41-E243-261D-23A18B6A006C}"/>
              </a:ext>
            </a:extLst>
          </p:cNvPr>
          <p:cNvSpPr txBox="1"/>
          <p:nvPr/>
        </p:nvSpPr>
        <p:spPr>
          <a:xfrm>
            <a:off x="6004182" y="515640"/>
            <a:ext cx="1538883" cy="5558018"/>
          </a:xfrm>
          <a:prstGeom prst="rect">
            <a:avLst/>
          </a:prstGeom>
          <a:noFill/>
          <a:ln w="12700">
            <a:noFill/>
          </a:ln>
        </p:spPr>
        <p:txBody>
          <a:bodyPr vert="eaVert" wrap="square" rtlCol="0">
            <a:spAutoFit/>
          </a:bodyPr>
          <a:lstStyle/>
          <a:p>
            <a:r>
              <a:rPr kumimoji="1" lang="ja-JP" altLang="en-US" sz="4400" b="1" dirty="0">
                <a:solidFill>
                  <a:srgbClr val="FFC000"/>
                </a:solidFill>
                <a:latin typeface="UD デジタル 教科書体 NP" panose="02020400000000000000" pitchFamily="18" charset="-128"/>
                <a:ea typeface="UD デジタル 教科書体 NP" panose="02020400000000000000" pitchFamily="18" charset="-128"/>
              </a:rPr>
              <a:t>征服型戦略の破綻</a:t>
            </a:r>
            <a:r>
              <a:rPr kumimoji="1" lang="ja-JP" altLang="en-US" sz="4400" b="1" dirty="0">
                <a:latin typeface="UD デジタル 教科書体 NP" panose="02020400000000000000" pitchFamily="18" charset="-128"/>
                <a:ea typeface="UD デジタル 教科書体 NP" panose="02020400000000000000" pitchFamily="18" charset="-128"/>
              </a:rPr>
              <a:t>は明らか</a:t>
            </a:r>
            <a:endParaRPr kumimoji="1" lang="en-US" altLang="ja-JP" sz="4400" b="1" dirty="0">
              <a:latin typeface="UD デジタル 教科書体 NP" panose="02020400000000000000" pitchFamily="18" charset="-128"/>
              <a:ea typeface="UD デジタル 教科書体 NP" panose="02020400000000000000" pitchFamily="18" charset="-128"/>
            </a:endParaRPr>
          </a:p>
        </p:txBody>
      </p:sp>
      <p:sp>
        <p:nvSpPr>
          <p:cNvPr id="4" name="テキスト ボックス 3">
            <a:extLst>
              <a:ext uri="{FF2B5EF4-FFF2-40B4-BE49-F238E27FC236}">
                <a16:creationId xmlns:a16="http://schemas.microsoft.com/office/drawing/2014/main" id="{9F78B026-4FB7-82B4-EC01-C6B3D03BCD86}"/>
              </a:ext>
            </a:extLst>
          </p:cNvPr>
          <p:cNvSpPr txBox="1"/>
          <p:nvPr/>
        </p:nvSpPr>
        <p:spPr>
          <a:xfrm>
            <a:off x="8263937" y="91094"/>
            <a:ext cx="2215991" cy="6607059"/>
          </a:xfrm>
          <a:prstGeom prst="rect">
            <a:avLst/>
          </a:prstGeom>
          <a:noFill/>
          <a:ln w="12700">
            <a:noFill/>
          </a:ln>
        </p:spPr>
        <p:txBody>
          <a:bodyPr vert="eaVert" wrap="square" rtlCol="0">
            <a:spAutoFit/>
          </a:bodyPr>
          <a:lstStyle/>
          <a:p>
            <a:r>
              <a:rPr kumimoji="1" lang="ja-JP" altLang="en-US" sz="4400" b="1" dirty="0">
                <a:latin typeface="UD デジタル 教科書体 NP" panose="02020400000000000000" pitchFamily="18" charset="-128"/>
                <a:ea typeface="UD デジタル 教科書体 NP" panose="02020400000000000000" pitchFamily="18" charset="-128"/>
              </a:rPr>
              <a:t>・過去の生物の遺産とし</a:t>
            </a:r>
            <a:endParaRPr kumimoji="1" lang="en-US" altLang="ja-JP" sz="4400" b="1" dirty="0">
              <a:latin typeface="UD デジタル 教科書体 NP" panose="02020400000000000000" pitchFamily="18" charset="-128"/>
              <a:ea typeface="UD デジタル 教科書体 NP" panose="02020400000000000000" pitchFamily="18" charset="-128"/>
            </a:endParaRPr>
          </a:p>
          <a:p>
            <a:r>
              <a:rPr kumimoji="1" lang="ja-JP" altLang="en-US" sz="4400" b="1" dirty="0">
                <a:latin typeface="UD デジタル 教科書体 NP" panose="02020400000000000000" pitchFamily="18" charset="-128"/>
                <a:ea typeface="UD デジタル 教科書体 NP" panose="02020400000000000000" pitchFamily="18" charset="-128"/>
              </a:rPr>
              <a:t>　ての化石燃料にも限り</a:t>
            </a:r>
            <a:endParaRPr kumimoji="1" lang="en-US" altLang="ja-JP" sz="4400" b="1" dirty="0">
              <a:latin typeface="UD デジタル 教科書体 NP" panose="02020400000000000000" pitchFamily="18" charset="-128"/>
              <a:ea typeface="UD デジタル 教科書体 NP" panose="02020400000000000000" pitchFamily="18" charset="-128"/>
            </a:endParaRPr>
          </a:p>
          <a:p>
            <a:r>
              <a:rPr kumimoji="1" lang="ja-JP" altLang="en-US" sz="4400" b="1" dirty="0">
                <a:latin typeface="UD デジタル 教科書体 NP" panose="02020400000000000000" pitchFamily="18" charset="-128"/>
                <a:ea typeface="UD デジタル 教科書体 NP" panose="02020400000000000000" pitchFamily="18" charset="-128"/>
              </a:rPr>
              <a:t>　がある</a:t>
            </a:r>
            <a:endParaRPr kumimoji="1" lang="en-US" altLang="ja-JP" sz="4400" b="1" dirty="0">
              <a:latin typeface="UD デジタル 教科書体 NP" panose="02020400000000000000" pitchFamily="18" charset="-128"/>
              <a:ea typeface="UD デジタル 教科書体 NP" panose="02020400000000000000" pitchFamily="18" charset="-128"/>
            </a:endParaRPr>
          </a:p>
        </p:txBody>
      </p:sp>
      <p:sp>
        <p:nvSpPr>
          <p:cNvPr id="5" name="矢印: 左 4">
            <a:extLst>
              <a:ext uri="{FF2B5EF4-FFF2-40B4-BE49-F238E27FC236}">
                <a16:creationId xmlns:a16="http://schemas.microsoft.com/office/drawing/2014/main" id="{034D4AFD-4605-CE08-742D-B74D56EF6A1A}"/>
              </a:ext>
            </a:extLst>
          </p:cNvPr>
          <p:cNvSpPr/>
          <p:nvPr/>
        </p:nvSpPr>
        <p:spPr>
          <a:xfrm>
            <a:off x="7543065" y="688321"/>
            <a:ext cx="691681" cy="729579"/>
          </a:xfrm>
          <a:prstGeom prst="leftArrow">
            <a:avLst/>
          </a:prstGeom>
          <a:solidFill>
            <a:srgbClr val="FFC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7" name="テキスト ボックス 6">
            <a:extLst>
              <a:ext uri="{FF2B5EF4-FFF2-40B4-BE49-F238E27FC236}">
                <a16:creationId xmlns:a16="http://schemas.microsoft.com/office/drawing/2014/main" id="{ACC6B347-D961-8DDC-0F8F-37F9952EA188}"/>
              </a:ext>
            </a:extLst>
          </p:cNvPr>
          <p:cNvSpPr txBox="1"/>
          <p:nvPr/>
        </p:nvSpPr>
        <p:spPr>
          <a:xfrm>
            <a:off x="3353533" y="116318"/>
            <a:ext cx="2215991" cy="6607059"/>
          </a:xfrm>
          <a:prstGeom prst="rect">
            <a:avLst/>
          </a:prstGeom>
          <a:noFill/>
          <a:ln w="12700">
            <a:noFill/>
          </a:ln>
        </p:spPr>
        <p:txBody>
          <a:bodyPr vert="eaVert" wrap="square" rtlCol="0">
            <a:spAutoFit/>
          </a:bodyPr>
          <a:lstStyle/>
          <a:p>
            <a:r>
              <a:rPr kumimoji="1" lang="ja-JP" altLang="en-US" sz="4400" b="1" dirty="0">
                <a:solidFill>
                  <a:srgbClr val="FFC000"/>
                </a:solidFill>
                <a:latin typeface="UD デジタル 教科書体 NP" panose="02020400000000000000" pitchFamily="18" charset="-128"/>
                <a:ea typeface="UD デジタル 教科書体 NP" panose="02020400000000000000" pitchFamily="18" charset="-128"/>
              </a:rPr>
              <a:t>💡</a:t>
            </a:r>
            <a:r>
              <a:rPr kumimoji="1" lang="ja-JP" altLang="en-US" sz="4400" b="1" i="0" u="none" strike="noStrike" kern="1200" cap="none" spc="0" normalizeH="0" baseline="0" noProof="0" dirty="0">
                <a:ln>
                  <a:noFill/>
                </a:ln>
                <a:solidFill>
                  <a:prstClr val="white"/>
                </a:solidFill>
                <a:effectLst/>
                <a:uLnTx/>
                <a:uFillTx/>
                <a:latin typeface="UD デジタル 教科書体 NP" panose="02020400000000000000" pitchFamily="18" charset="-128"/>
                <a:ea typeface="UD デジタル 教科書体 NP" panose="02020400000000000000" pitchFamily="18" charset="-128"/>
                <a:cs typeface="+mn-cs"/>
              </a:rPr>
              <a:t>人類は現在、地球生態系をどのように利用しているのだろうか。</a:t>
            </a:r>
            <a:endParaRPr kumimoji="1" lang="ja-JP" altLang="en-US" dirty="0"/>
          </a:p>
        </p:txBody>
      </p:sp>
      <p:sp>
        <p:nvSpPr>
          <p:cNvPr id="8" name="テキスト ボックス 7">
            <a:extLst>
              <a:ext uri="{FF2B5EF4-FFF2-40B4-BE49-F238E27FC236}">
                <a16:creationId xmlns:a16="http://schemas.microsoft.com/office/drawing/2014/main" id="{BE8D3B77-E339-6459-EE13-0E793A71D439}"/>
              </a:ext>
            </a:extLst>
          </p:cNvPr>
          <p:cNvSpPr txBox="1"/>
          <p:nvPr/>
        </p:nvSpPr>
        <p:spPr>
          <a:xfrm>
            <a:off x="3245380" y="47963"/>
            <a:ext cx="2447567" cy="6607059"/>
          </a:xfrm>
          <a:prstGeom prst="rect">
            <a:avLst/>
          </a:prstGeom>
          <a:noFill/>
          <a:ln w="12700">
            <a:solidFill>
              <a:srgbClr val="FFC000"/>
            </a:solidFill>
          </a:ln>
        </p:spPr>
        <p:txBody>
          <a:bodyPr vert="eaVert" wrap="square" rtlCol="0">
            <a:spAutoFit/>
          </a:bodyPr>
          <a:lstStyle/>
          <a:p>
            <a:endParaRPr kumimoji="1" lang="ja-JP" altLang="en-US" dirty="0"/>
          </a:p>
        </p:txBody>
      </p:sp>
    </p:spTree>
    <p:extLst>
      <p:ext uri="{BB962C8B-B14F-4D97-AF65-F5344CB8AC3E}">
        <p14:creationId xmlns:p14="http://schemas.microsoft.com/office/powerpoint/2010/main" val="38977310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animBg="1"/>
      <p:bldP spid="7" grpId="0"/>
      <p:bldP spid="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6EF35042-9352-7D8B-2BA6-E38722E6C216}"/>
              </a:ext>
            </a:extLst>
          </p:cNvPr>
          <p:cNvSpPr txBox="1"/>
          <p:nvPr/>
        </p:nvSpPr>
        <p:spPr>
          <a:xfrm>
            <a:off x="11034443" y="77344"/>
            <a:ext cx="861774" cy="6607059"/>
          </a:xfrm>
          <a:prstGeom prst="rect">
            <a:avLst/>
          </a:prstGeom>
          <a:noFill/>
          <a:ln w="12700">
            <a:noFill/>
          </a:ln>
        </p:spPr>
        <p:txBody>
          <a:bodyPr vert="eaVert" wrap="square" rtlCol="0">
            <a:spAutoFit/>
          </a:bodyPr>
          <a:lstStyle/>
          <a:p>
            <a:r>
              <a:rPr kumimoji="1" lang="ja-JP" altLang="en-US" sz="4400" b="1" dirty="0">
                <a:latin typeface="UD デジタル 教科書体 NP" panose="02020400000000000000" pitchFamily="18" charset="-128"/>
                <a:ea typeface="UD デジタル 教科書体 NP" panose="02020400000000000000" pitchFamily="18" charset="-128"/>
              </a:rPr>
              <a:t>ワッカーネゲルらの計算</a:t>
            </a:r>
            <a:endParaRPr kumimoji="1" lang="en-US" altLang="ja-JP" sz="4400" b="1" dirty="0">
              <a:latin typeface="UD デジタル 教科書体 NP" panose="02020400000000000000" pitchFamily="18" charset="-128"/>
              <a:ea typeface="UD デジタル 教科書体 NP" panose="02020400000000000000" pitchFamily="18" charset="-128"/>
            </a:endParaRPr>
          </a:p>
        </p:txBody>
      </p:sp>
      <p:sp>
        <p:nvSpPr>
          <p:cNvPr id="3" name="テキスト ボックス 2">
            <a:extLst>
              <a:ext uri="{FF2B5EF4-FFF2-40B4-BE49-F238E27FC236}">
                <a16:creationId xmlns:a16="http://schemas.microsoft.com/office/drawing/2014/main" id="{86BAE203-9B29-BD26-8924-15A5580C9B99}"/>
              </a:ext>
            </a:extLst>
          </p:cNvPr>
          <p:cNvSpPr txBox="1"/>
          <p:nvPr/>
        </p:nvSpPr>
        <p:spPr>
          <a:xfrm>
            <a:off x="8221139" y="77344"/>
            <a:ext cx="2215991" cy="6607059"/>
          </a:xfrm>
          <a:prstGeom prst="rect">
            <a:avLst/>
          </a:prstGeom>
          <a:noFill/>
          <a:ln w="12700">
            <a:noFill/>
          </a:ln>
        </p:spPr>
        <p:txBody>
          <a:bodyPr vert="eaVert" wrap="square" rtlCol="0">
            <a:spAutoFit/>
          </a:bodyPr>
          <a:lstStyle/>
          <a:p>
            <a:r>
              <a:rPr kumimoji="1" lang="ja-JP" altLang="en-US" sz="4400" b="1" dirty="0">
                <a:latin typeface="UD デジタル 教科書体 NP" panose="02020400000000000000" pitchFamily="18" charset="-128"/>
                <a:ea typeface="UD デジタル 教科書体 NP" panose="02020400000000000000" pitchFamily="18" charset="-128"/>
              </a:rPr>
              <a:t>人類が必要としている土地面積はすでに地球の全表面積よりも大きい</a:t>
            </a:r>
            <a:endParaRPr kumimoji="1" lang="en-US" altLang="ja-JP" sz="4400" b="1" dirty="0">
              <a:latin typeface="UD デジタル 教科書体 NP" panose="02020400000000000000" pitchFamily="18" charset="-128"/>
              <a:ea typeface="UD デジタル 教科書体 NP" panose="02020400000000000000" pitchFamily="18" charset="-128"/>
            </a:endParaRPr>
          </a:p>
        </p:txBody>
      </p:sp>
      <p:pic>
        <p:nvPicPr>
          <p:cNvPr id="4" name="図 3">
            <a:extLst>
              <a:ext uri="{FF2B5EF4-FFF2-40B4-BE49-F238E27FC236}">
                <a16:creationId xmlns:a16="http://schemas.microsoft.com/office/drawing/2014/main" id="{0BF2CE34-C645-0DD9-18FC-EA945382981A}"/>
              </a:ext>
            </a:extLst>
          </p:cNvPr>
          <p:cNvPicPr>
            <a:picLocks noChangeAspect="1"/>
          </p:cNvPicPr>
          <p:nvPr/>
        </p:nvPicPr>
        <p:blipFill>
          <a:blip r:embed="rId2"/>
          <a:stretch>
            <a:fillRect/>
          </a:stretch>
        </p:blipFill>
        <p:spPr>
          <a:xfrm>
            <a:off x="10029687" y="493531"/>
            <a:ext cx="1524132" cy="1457070"/>
          </a:xfrm>
          <a:prstGeom prst="rect">
            <a:avLst/>
          </a:prstGeom>
        </p:spPr>
      </p:pic>
      <p:sp>
        <p:nvSpPr>
          <p:cNvPr id="5" name="矢印: 左 4">
            <a:extLst>
              <a:ext uri="{FF2B5EF4-FFF2-40B4-BE49-F238E27FC236}">
                <a16:creationId xmlns:a16="http://schemas.microsoft.com/office/drawing/2014/main" id="{F2CC842F-C27D-4F70-6509-47F90C6E690A}"/>
              </a:ext>
            </a:extLst>
          </p:cNvPr>
          <p:cNvSpPr/>
          <p:nvPr/>
        </p:nvSpPr>
        <p:spPr>
          <a:xfrm>
            <a:off x="7543065" y="688321"/>
            <a:ext cx="691681" cy="729579"/>
          </a:xfrm>
          <a:prstGeom prst="leftArrow">
            <a:avLst/>
          </a:prstGeom>
          <a:solidFill>
            <a:srgbClr val="FFC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テキスト ボックス 5">
            <a:extLst>
              <a:ext uri="{FF2B5EF4-FFF2-40B4-BE49-F238E27FC236}">
                <a16:creationId xmlns:a16="http://schemas.microsoft.com/office/drawing/2014/main" id="{9EC2E1EB-973C-5979-3E45-4EA380CF00C3}"/>
              </a:ext>
            </a:extLst>
          </p:cNvPr>
          <p:cNvSpPr txBox="1"/>
          <p:nvPr/>
        </p:nvSpPr>
        <p:spPr>
          <a:xfrm>
            <a:off x="5919939" y="125470"/>
            <a:ext cx="1538883" cy="6607059"/>
          </a:xfrm>
          <a:prstGeom prst="rect">
            <a:avLst/>
          </a:prstGeom>
          <a:noFill/>
          <a:ln w="12700">
            <a:noFill/>
          </a:ln>
        </p:spPr>
        <p:txBody>
          <a:bodyPr vert="eaVert" wrap="square" rtlCol="0">
            <a:spAutoFit/>
          </a:bodyPr>
          <a:lstStyle/>
          <a:p>
            <a:r>
              <a:rPr kumimoji="1" lang="ja-JP" altLang="en-US" sz="4400" b="1" dirty="0">
                <a:latin typeface="UD デジタル 教科書体 NP" panose="02020400000000000000" pitchFamily="18" charset="-128"/>
                <a:ea typeface="UD デジタル 教科書体 NP" panose="02020400000000000000" pitchFamily="18" charset="-128"/>
              </a:rPr>
              <a:t>人類は</a:t>
            </a:r>
            <a:r>
              <a:rPr kumimoji="1" lang="ja-JP" altLang="en-US" sz="4400" b="1" dirty="0">
                <a:solidFill>
                  <a:srgbClr val="FFC000"/>
                </a:solidFill>
                <a:latin typeface="UD デジタル 教科書体 NP" panose="02020400000000000000" pitchFamily="18" charset="-128"/>
                <a:ea typeface="UD デジタル 教科書体 NP" panose="02020400000000000000" pitchFamily="18" charset="-128"/>
              </a:rPr>
              <a:t>地球を一個部以上</a:t>
            </a:r>
            <a:r>
              <a:rPr kumimoji="1" lang="ja-JP" altLang="en-US" sz="4400" b="1" dirty="0">
                <a:latin typeface="UD デジタル 教科書体 NP" panose="02020400000000000000" pitchFamily="18" charset="-128"/>
                <a:ea typeface="UD デジタル 教科書体 NP" panose="02020400000000000000" pitchFamily="18" charset="-128"/>
              </a:rPr>
              <a:t>使っている</a:t>
            </a:r>
            <a:endParaRPr kumimoji="1" lang="en-US" altLang="ja-JP" sz="4400" b="1" dirty="0">
              <a:latin typeface="UD デジタル 教科書体 NP" panose="02020400000000000000" pitchFamily="18" charset="-128"/>
              <a:ea typeface="UD デジタル 教科書体 NP" panose="02020400000000000000" pitchFamily="18" charset="-128"/>
            </a:endParaRPr>
          </a:p>
        </p:txBody>
      </p:sp>
      <p:sp>
        <p:nvSpPr>
          <p:cNvPr id="7" name="矢印: 左 6">
            <a:extLst>
              <a:ext uri="{FF2B5EF4-FFF2-40B4-BE49-F238E27FC236}">
                <a16:creationId xmlns:a16="http://schemas.microsoft.com/office/drawing/2014/main" id="{39C5C7BB-1555-6E34-C711-5A6E170BF1FE}"/>
              </a:ext>
            </a:extLst>
          </p:cNvPr>
          <p:cNvSpPr/>
          <p:nvPr/>
        </p:nvSpPr>
        <p:spPr>
          <a:xfrm rot="10800000">
            <a:off x="5316692" y="688321"/>
            <a:ext cx="691681" cy="729579"/>
          </a:xfrm>
          <a:prstGeom prst="leftArrow">
            <a:avLst/>
          </a:prstGeom>
          <a:noFill/>
          <a:ln w="28575">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8" name="テキスト ボックス 7">
            <a:extLst>
              <a:ext uri="{FF2B5EF4-FFF2-40B4-BE49-F238E27FC236}">
                <a16:creationId xmlns:a16="http://schemas.microsoft.com/office/drawing/2014/main" id="{51D11F92-A42E-77AC-1EAB-F5DA0394851C}"/>
              </a:ext>
            </a:extLst>
          </p:cNvPr>
          <p:cNvSpPr txBox="1"/>
          <p:nvPr/>
        </p:nvSpPr>
        <p:spPr>
          <a:xfrm>
            <a:off x="3802077" y="125469"/>
            <a:ext cx="1538883" cy="6607059"/>
          </a:xfrm>
          <a:prstGeom prst="rect">
            <a:avLst/>
          </a:prstGeom>
          <a:noFill/>
          <a:ln w="12700">
            <a:noFill/>
          </a:ln>
        </p:spPr>
        <p:txBody>
          <a:bodyPr vert="eaVert" wrap="square" rtlCol="0">
            <a:spAutoFit/>
          </a:bodyPr>
          <a:lstStyle/>
          <a:p>
            <a:r>
              <a:rPr kumimoji="1" lang="ja-JP" altLang="en-US" sz="4400" b="1" dirty="0">
                <a:latin typeface="UD デジタル 教科書体 NP" panose="02020400000000000000" pitchFamily="18" charset="-128"/>
                <a:ea typeface="UD デジタル 教科書体 NP" panose="02020400000000000000" pitchFamily="18" charset="-128"/>
              </a:rPr>
              <a:t>一九八〇年頃に地球の面積を超えた</a:t>
            </a:r>
            <a:endParaRPr kumimoji="1" lang="en-US" altLang="ja-JP" sz="4400" b="1" dirty="0">
              <a:latin typeface="UD デジタル 教科書体 NP" panose="02020400000000000000" pitchFamily="18" charset="-128"/>
              <a:ea typeface="UD デジタル 教科書体 NP" panose="02020400000000000000" pitchFamily="18" charset="-128"/>
            </a:endParaRPr>
          </a:p>
        </p:txBody>
      </p:sp>
      <p:sp>
        <p:nvSpPr>
          <p:cNvPr id="9" name="テキスト ボックス 8">
            <a:extLst>
              <a:ext uri="{FF2B5EF4-FFF2-40B4-BE49-F238E27FC236}">
                <a16:creationId xmlns:a16="http://schemas.microsoft.com/office/drawing/2014/main" id="{4CD2AC04-1B28-25D7-D9FE-3B03B53C5967}"/>
              </a:ext>
            </a:extLst>
          </p:cNvPr>
          <p:cNvSpPr txBox="1"/>
          <p:nvPr/>
        </p:nvSpPr>
        <p:spPr>
          <a:xfrm>
            <a:off x="1595777" y="77344"/>
            <a:ext cx="1538883" cy="6607059"/>
          </a:xfrm>
          <a:prstGeom prst="rect">
            <a:avLst/>
          </a:prstGeom>
          <a:noFill/>
          <a:ln w="12700">
            <a:noFill/>
          </a:ln>
        </p:spPr>
        <p:txBody>
          <a:bodyPr vert="eaVert" wrap="square" rtlCol="0">
            <a:spAutoFit/>
          </a:bodyPr>
          <a:lstStyle/>
          <a:p>
            <a:r>
              <a:rPr kumimoji="1" lang="ja-JP" altLang="en-US" sz="4400" b="1" dirty="0">
                <a:latin typeface="UD デジタル 教科書体 NP" panose="02020400000000000000" pitchFamily="18" charset="-128"/>
                <a:ea typeface="UD デジタル 教科書体 NP" panose="02020400000000000000" pitchFamily="18" charset="-128"/>
              </a:rPr>
              <a:t>一九九九年にはほぼ二〇パーセントの大幅赤字</a:t>
            </a:r>
            <a:endParaRPr kumimoji="1" lang="en-US" altLang="ja-JP" sz="4400" b="1" dirty="0">
              <a:latin typeface="UD デジタル 教科書体 NP" panose="02020400000000000000" pitchFamily="18" charset="-128"/>
              <a:ea typeface="UD デジタル 教科書体 NP" panose="02020400000000000000" pitchFamily="18" charset="-128"/>
            </a:endParaRPr>
          </a:p>
        </p:txBody>
      </p:sp>
      <p:sp>
        <p:nvSpPr>
          <p:cNvPr id="10" name="矢印: 左 9">
            <a:extLst>
              <a:ext uri="{FF2B5EF4-FFF2-40B4-BE49-F238E27FC236}">
                <a16:creationId xmlns:a16="http://schemas.microsoft.com/office/drawing/2014/main" id="{C74040AF-226B-541E-E7D0-FA6C699BF838}"/>
              </a:ext>
            </a:extLst>
          </p:cNvPr>
          <p:cNvSpPr/>
          <p:nvPr/>
        </p:nvSpPr>
        <p:spPr>
          <a:xfrm>
            <a:off x="3134660" y="688320"/>
            <a:ext cx="691681" cy="729579"/>
          </a:xfrm>
          <a:prstGeom prst="leftArrow">
            <a:avLst/>
          </a:prstGeom>
          <a:solidFill>
            <a:srgbClr val="FFC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Tree>
    <p:extLst>
      <p:ext uri="{BB962C8B-B14F-4D97-AF65-F5344CB8AC3E}">
        <p14:creationId xmlns:p14="http://schemas.microsoft.com/office/powerpoint/2010/main" val="37309565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animBg="1"/>
      <p:bldP spid="6" grpId="0"/>
      <p:bldP spid="7" grpId="0" animBg="1"/>
      <p:bldP spid="8" grpId="0"/>
      <p:bldP spid="9" grpId="0"/>
      <p:bldP spid="1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B4E16693-0777-E6D6-69D7-5410B81548C3}"/>
              </a:ext>
            </a:extLst>
          </p:cNvPr>
          <p:cNvSpPr txBox="1"/>
          <p:nvPr/>
        </p:nvSpPr>
        <p:spPr>
          <a:xfrm>
            <a:off x="9687101" y="1"/>
            <a:ext cx="2215991" cy="6858000"/>
          </a:xfrm>
          <a:prstGeom prst="rect">
            <a:avLst/>
          </a:prstGeom>
          <a:noFill/>
          <a:ln w="12700">
            <a:noFill/>
          </a:ln>
        </p:spPr>
        <p:txBody>
          <a:bodyPr vert="eaVert" wrap="square" rtlCol="0">
            <a:spAutoFit/>
          </a:bodyPr>
          <a:lstStyle/>
          <a:p>
            <a:r>
              <a:rPr kumimoji="1" lang="ja-JP" altLang="en-US" sz="4400" b="1" dirty="0">
                <a:latin typeface="UD デジタル 教科書体 NP" panose="02020400000000000000" pitchFamily="18" charset="-128"/>
                <a:ea typeface="UD デジタル 教科書体 NP" panose="02020400000000000000" pitchFamily="18" charset="-128"/>
              </a:rPr>
              <a:t>生態学的赤字でも、化石燃料にたよって人類は生産活動を維持できている</a:t>
            </a:r>
            <a:endParaRPr kumimoji="1" lang="en-US" altLang="ja-JP" sz="4400" b="1" dirty="0">
              <a:latin typeface="UD デジタル 教科書体 NP" panose="02020400000000000000" pitchFamily="18" charset="-128"/>
              <a:ea typeface="UD デジタル 教科書体 NP" panose="02020400000000000000" pitchFamily="18" charset="-128"/>
            </a:endParaRPr>
          </a:p>
        </p:txBody>
      </p:sp>
      <p:sp>
        <p:nvSpPr>
          <p:cNvPr id="5" name="矢印: 左 4">
            <a:extLst>
              <a:ext uri="{FF2B5EF4-FFF2-40B4-BE49-F238E27FC236}">
                <a16:creationId xmlns:a16="http://schemas.microsoft.com/office/drawing/2014/main" id="{87BF474D-E165-E030-F54F-0FE3487A9F8A}"/>
              </a:ext>
            </a:extLst>
          </p:cNvPr>
          <p:cNvSpPr/>
          <p:nvPr/>
        </p:nvSpPr>
        <p:spPr>
          <a:xfrm>
            <a:off x="8992502" y="735725"/>
            <a:ext cx="691681" cy="729579"/>
          </a:xfrm>
          <a:prstGeom prst="leftArrow">
            <a:avLst/>
          </a:prstGeom>
          <a:solidFill>
            <a:srgbClr val="FFC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7" name="テキスト ボックス 6">
            <a:extLst>
              <a:ext uri="{FF2B5EF4-FFF2-40B4-BE49-F238E27FC236}">
                <a16:creationId xmlns:a16="http://schemas.microsoft.com/office/drawing/2014/main" id="{B45F0C07-8C14-72CF-2706-C5D540840241}"/>
              </a:ext>
            </a:extLst>
          </p:cNvPr>
          <p:cNvSpPr txBox="1"/>
          <p:nvPr/>
        </p:nvSpPr>
        <p:spPr>
          <a:xfrm>
            <a:off x="7413280" y="0"/>
            <a:ext cx="1538883" cy="6858000"/>
          </a:xfrm>
          <a:prstGeom prst="rect">
            <a:avLst/>
          </a:prstGeom>
          <a:noFill/>
          <a:ln w="12700">
            <a:noFill/>
          </a:ln>
        </p:spPr>
        <p:txBody>
          <a:bodyPr vert="eaVert" wrap="square" rtlCol="0">
            <a:spAutoFit/>
          </a:bodyPr>
          <a:lstStyle/>
          <a:p>
            <a:r>
              <a:rPr kumimoji="1" lang="ja-JP" altLang="en-US" sz="4400" b="1" dirty="0">
                <a:latin typeface="UD デジタル 教科書体 NP" panose="02020400000000000000" pitchFamily="18" charset="-128"/>
                <a:ea typeface="UD デジタル 教科書体 NP" panose="02020400000000000000" pitchFamily="18" charset="-128"/>
              </a:rPr>
              <a:t>利用によって放出された二酸化炭素は大気中に蓄積</a:t>
            </a:r>
            <a:endParaRPr kumimoji="1" lang="en-US" altLang="ja-JP" sz="4400" b="1" dirty="0">
              <a:latin typeface="UD デジタル 教科書体 NP" panose="02020400000000000000" pitchFamily="18" charset="-128"/>
              <a:ea typeface="UD デジタル 教科書体 NP" panose="02020400000000000000" pitchFamily="18" charset="-128"/>
            </a:endParaRPr>
          </a:p>
        </p:txBody>
      </p:sp>
      <p:sp>
        <p:nvSpPr>
          <p:cNvPr id="8" name="矢印: 左 7">
            <a:extLst>
              <a:ext uri="{FF2B5EF4-FFF2-40B4-BE49-F238E27FC236}">
                <a16:creationId xmlns:a16="http://schemas.microsoft.com/office/drawing/2014/main" id="{89C14025-7B8A-B52B-6270-ED368E586E5C}"/>
              </a:ext>
            </a:extLst>
          </p:cNvPr>
          <p:cNvSpPr/>
          <p:nvPr/>
        </p:nvSpPr>
        <p:spPr>
          <a:xfrm>
            <a:off x="4692468" y="691406"/>
            <a:ext cx="691681" cy="729579"/>
          </a:xfrm>
          <a:prstGeom prst="leftArrow">
            <a:avLst/>
          </a:prstGeom>
          <a:solidFill>
            <a:srgbClr val="FFC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9" name="テキスト ボックス 8">
            <a:extLst>
              <a:ext uri="{FF2B5EF4-FFF2-40B4-BE49-F238E27FC236}">
                <a16:creationId xmlns:a16="http://schemas.microsoft.com/office/drawing/2014/main" id="{E2434FFE-52D0-CD25-1D0B-B40A18D6EEC4}"/>
              </a:ext>
            </a:extLst>
          </p:cNvPr>
          <p:cNvSpPr txBox="1"/>
          <p:nvPr/>
        </p:nvSpPr>
        <p:spPr>
          <a:xfrm>
            <a:off x="5506928" y="152400"/>
            <a:ext cx="1538883" cy="6193766"/>
          </a:xfrm>
          <a:prstGeom prst="rect">
            <a:avLst/>
          </a:prstGeom>
          <a:noFill/>
          <a:ln w="12700">
            <a:solidFill>
              <a:srgbClr val="FFC000"/>
            </a:solidFill>
          </a:ln>
        </p:spPr>
        <p:txBody>
          <a:bodyPr vert="eaVert" wrap="square" rtlCol="0">
            <a:spAutoFit/>
          </a:bodyPr>
          <a:lstStyle/>
          <a:p>
            <a:r>
              <a:rPr kumimoji="1" lang="ja-JP" altLang="en-US" sz="4400" b="1" dirty="0">
                <a:latin typeface="UD デジタル 教科書体 NP" panose="02020400000000000000" pitchFamily="18" charset="-128"/>
                <a:ea typeface="UD デジタル 教科書体 NP" panose="02020400000000000000" pitchFamily="18" charset="-128"/>
              </a:rPr>
              <a:t>地球生態系が経験したことがない状態</a:t>
            </a:r>
            <a:r>
              <a:rPr kumimoji="1" lang="ja-JP" altLang="en-US" sz="4400" b="1" dirty="0">
                <a:solidFill>
                  <a:srgbClr val="FFC000"/>
                </a:solidFill>
                <a:latin typeface="UD デジタル 教科書体 NP" panose="02020400000000000000" pitchFamily="18" charset="-128"/>
                <a:ea typeface="UD デジタル 教科書体 NP" panose="02020400000000000000" pitchFamily="18" charset="-128"/>
              </a:rPr>
              <a:t>＝</a:t>
            </a:r>
            <a:r>
              <a:rPr kumimoji="1" lang="ja-JP" altLang="en-US" sz="4400" b="1" dirty="0">
                <a:latin typeface="UD デジタル 教科書体 NP" panose="02020400000000000000" pitchFamily="18" charset="-128"/>
                <a:ea typeface="UD デジタル 教科書体 NP" panose="02020400000000000000" pitchFamily="18" charset="-128"/>
              </a:rPr>
              <a:t>現在</a:t>
            </a:r>
            <a:endParaRPr kumimoji="1" lang="en-US" altLang="ja-JP" sz="4400" b="1" dirty="0">
              <a:latin typeface="UD デジタル 教科書体 NP" panose="02020400000000000000" pitchFamily="18" charset="-128"/>
              <a:ea typeface="UD デジタル 教科書体 NP" panose="02020400000000000000" pitchFamily="18" charset="-128"/>
            </a:endParaRPr>
          </a:p>
        </p:txBody>
      </p:sp>
      <p:sp>
        <p:nvSpPr>
          <p:cNvPr id="10" name="テキスト ボックス 9">
            <a:extLst>
              <a:ext uri="{FF2B5EF4-FFF2-40B4-BE49-F238E27FC236}">
                <a16:creationId xmlns:a16="http://schemas.microsoft.com/office/drawing/2014/main" id="{F0CB0C06-DB0B-DB7C-1E82-411D03A83149}"/>
              </a:ext>
            </a:extLst>
          </p:cNvPr>
          <p:cNvSpPr txBox="1"/>
          <p:nvPr/>
        </p:nvSpPr>
        <p:spPr>
          <a:xfrm>
            <a:off x="-63424" y="29652"/>
            <a:ext cx="2893100" cy="6858000"/>
          </a:xfrm>
          <a:prstGeom prst="rect">
            <a:avLst/>
          </a:prstGeom>
          <a:noFill/>
          <a:ln w="12700">
            <a:noFill/>
          </a:ln>
        </p:spPr>
        <p:txBody>
          <a:bodyPr vert="eaVert" wrap="square" rtlCol="0">
            <a:spAutoFit/>
          </a:bodyPr>
          <a:lstStyle/>
          <a:p>
            <a:r>
              <a:rPr kumimoji="1" lang="ja-JP" altLang="en-US" sz="4400" b="1" dirty="0">
                <a:solidFill>
                  <a:srgbClr val="FFC000"/>
                </a:solidFill>
                <a:latin typeface="UD デジタル 教科書体 NP" panose="02020400000000000000" pitchFamily="18" charset="-128"/>
                <a:ea typeface="UD デジタル 教科書体 NP" panose="02020400000000000000" pitchFamily="18" charset="-128"/>
              </a:rPr>
              <a:t>カタストロフ</a:t>
            </a:r>
            <a:r>
              <a:rPr kumimoji="1" lang="ja-JP" altLang="en-US" sz="4400" b="1" dirty="0">
                <a:latin typeface="UD デジタル 教科書体 NP" panose="02020400000000000000" pitchFamily="18" charset="-128"/>
                <a:ea typeface="UD デジタル 教科書体 NP" panose="02020400000000000000" pitchFamily="18" charset="-128"/>
              </a:rPr>
              <a:t>を避けるために</a:t>
            </a:r>
            <a:r>
              <a:rPr kumimoji="1" lang="ja-JP" altLang="en-US" sz="4400" b="1" dirty="0">
                <a:solidFill>
                  <a:srgbClr val="FFC000"/>
                </a:solidFill>
                <a:latin typeface="UD デジタル 教科書体 NP" panose="02020400000000000000" pitchFamily="18" charset="-128"/>
                <a:ea typeface="UD デジタル 教科書体 NP" panose="02020400000000000000" pitchFamily="18" charset="-128"/>
              </a:rPr>
              <a:t>過去の経験に基づく予測</a:t>
            </a:r>
            <a:r>
              <a:rPr kumimoji="1" lang="ja-JP" altLang="en-US" sz="4400" b="1" dirty="0">
                <a:latin typeface="UD デジタル 教科書体 NP" panose="02020400000000000000" pitchFamily="18" charset="-128"/>
                <a:ea typeface="UD デジタル 教科書体 NP" panose="02020400000000000000" pitchFamily="18" charset="-128"/>
              </a:rPr>
              <a:t>が有効な範囲に少しでも近づけること</a:t>
            </a:r>
            <a:endParaRPr kumimoji="1" lang="en-US" altLang="ja-JP" sz="4400" b="1" dirty="0">
              <a:latin typeface="UD デジタル 教科書体 NP" panose="02020400000000000000" pitchFamily="18" charset="-128"/>
              <a:ea typeface="UD デジタル 教科書体 NP" panose="02020400000000000000" pitchFamily="18" charset="-128"/>
            </a:endParaRPr>
          </a:p>
        </p:txBody>
      </p:sp>
      <p:sp>
        <p:nvSpPr>
          <p:cNvPr id="11" name="テキスト ボックス 10">
            <a:extLst>
              <a:ext uri="{FF2B5EF4-FFF2-40B4-BE49-F238E27FC236}">
                <a16:creationId xmlns:a16="http://schemas.microsoft.com/office/drawing/2014/main" id="{A431A589-4B29-01B6-23C1-1585019EC608}"/>
              </a:ext>
            </a:extLst>
          </p:cNvPr>
          <p:cNvSpPr txBox="1"/>
          <p:nvPr/>
        </p:nvSpPr>
        <p:spPr>
          <a:xfrm>
            <a:off x="3223023" y="0"/>
            <a:ext cx="1538883" cy="6858000"/>
          </a:xfrm>
          <a:prstGeom prst="rect">
            <a:avLst/>
          </a:prstGeom>
          <a:noFill/>
          <a:ln w="12700">
            <a:noFill/>
          </a:ln>
        </p:spPr>
        <p:txBody>
          <a:bodyPr vert="eaVert" wrap="square" rtlCol="0">
            <a:spAutoFit/>
          </a:bodyPr>
          <a:lstStyle/>
          <a:p>
            <a:r>
              <a:rPr kumimoji="1" lang="ja-JP" altLang="en-US" sz="4400" b="1" dirty="0">
                <a:latin typeface="UD デジタル 教科書体 NP" panose="02020400000000000000" pitchFamily="18" charset="-128"/>
                <a:ea typeface="UD デジタル 教科書体 NP" panose="02020400000000000000" pitchFamily="18" charset="-128"/>
              </a:rPr>
              <a:t>いつ何をもたらすか誰も予測できない</a:t>
            </a:r>
            <a:endParaRPr kumimoji="1" lang="en-US" altLang="ja-JP" sz="4400" b="1" dirty="0">
              <a:latin typeface="UD デジタル 教科書体 NP" panose="02020400000000000000" pitchFamily="18" charset="-128"/>
              <a:ea typeface="UD デジタル 教科書体 NP" panose="02020400000000000000" pitchFamily="18" charset="-128"/>
            </a:endParaRPr>
          </a:p>
        </p:txBody>
      </p:sp>
      <p:sp>
        <p:nvSpPr>
          <p:cNvPr id="12" name="矢印: 左 11">
            <a:extLst>
              <a:ext uri="{FF2B5EF4-FFF2-40B4-BE49-F238E27FC236}">
                <a16:creationId xmlns:a16="http://schemas.microsoft.com/office/drawing/2014/main" id="{0964A019-5D9B-A357-11F2-BAC9F2D9837D}"/>
              </a:ext>
            </a:extLst>
          </p:cNvPr>
          <p:cNvSpPr/>
          <p:nvPr/>
        </p:nvSpPr>
        <p:spPr>
          <a:xfrm>
            <a:off x="2632492" y="691406"/>
            <a:ext cx="691681" cy="729579"/>
          </a:xfrm>
          <a:prstGeom prst="leftArrow">
            <a:avLst/>
          </a:prstGeom>
          <a:solidFill>
            <a:srgbClr val="FFC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Tree>
    <p:extLst>
      <p:ext uri="{BB962C8B-B14F-4D97-AF65-F5344CB8AC3E}">
        <p14:creationId xmlns:p14="http://schemas.microsoft.com/office/powerpoint/2010/main" val="28980882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P spid="7" grpId="0"/>
      <p:bldP spid="8" grpId="0" animBg="1"/>
      <p:bldP spid="9" grpId="0" animBg="1"/>
      <p:bldP spid="10" grpId="0"/>
      <p:bldP spid="11" grpId="0"/>
      <p:bldP spid="1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B827CFAC-AB42-06CB-41B3-420BEB5CB5CA}"/>
              </a:ext>
            </a:extLst>
          </p:cNvPr>
          <p:cNvSpPr txBox="1"/>
          <p:nvPr/>
        </p:nvSpPr>
        <p:spPr>
          <a:xfrm>
            <a:off x="2478171" y="0"/>
            <a:ext cx="1538883" cy="6858000"/>
          </a:xfrm>
          <a:prstGeom prst="rect">
            <a:avLst/>
          </a:prstGeom>
          <a:noFill/>
          <a:ln w="12700">
            <a:noFill/>
          </a:ln>
        </p:spPr>
        <p:txBody>
          <a:bodyPr vert="eaVert" wrap="square" rtlCol="0">
            <a:spAutoFit/>
          </a:bodyPr>
          <a:lstStyle/>
          <a:p>
            <a:r>
              <a:rPr kumimoji="1" lang="en-US" altLang="ja-JP" sz="4400" b="1" dirty="0">
                <a:latin typeface="UD デジタル 教科書体 NP" panose="02020400000000000000" pitchFamily="18" charset="-128"/>
                <a:ea typeface="UD デジタル 教科書体 NP" panose="02020400000000000000" pitchFamily="18" charset="-128"/>
              </a:rPr>
              <a:t>【</a:t>
            </a:r>
            <a:r>
              <a:rPr kumimoji="1" lang="ja-JP" altLang="en-US" sz="4400" b="1" dirty="0">
                <a:latin typeface="UD デジタル 教科書体 NP" panose="02020400000000000000" pitchFamily="18" charset="-128"/>
                <a:ea typeface="UD デジタル 教科書体 NP" panose="02020400000000000000" pitchFamily="18" charset="-128"/>
              </a:rPr>
              <a:t>四</a:t>
            </a:r>
            <a:r>
              <a:rPr kumimoji="1" lang="en-US" altLang="ja-JP" sz="4400" b="1" dirty="0">
                <a:latin typeface="UD デジタル 教科書体 NP" panose="02020400000000000000" pitchFamily="18" charset="-128"/>
                <a:ea typeface="UD デジタル 教科書体 NP" panose="02020400000000000000" pitchFamily="18" charset="-128"/>
              </a:rPr>
              <a:t>】</a:t>
            </a:r>
            <a:r>
              <a:rPr kumimoji="1" lang="ja-JP" altLang="en-US" sz="4400" b="1" dirty="0">
                <a:latin typeface="UD デジタル 教科書体 NP" panose="02020400000000000000" pitchFamily="18" charset="-128"/>
                <a:ea typeface="UD デジタル 教科書体 NP" panose="02020400000000000000" pitchFamily="18" charset="-128"/>
              </a:rPr>
              <a:t>環境との調和を図る</a:t>
            </a:r>
            <a:endParaRPr kumimoji="1" lang="en-US" altLang="ja-JP" sz="4400" b="1" dirty="0">
              <a:latin typeface="UD デジタル 教科書体 NP" panose="02020400000000000000" pitchFamily="18" charset="-128"/>
              <a:ea typeface="UD デジタル 教科書体 NP" panose="02020400000000000000" pitchFamily="18" charset="-128"/>
            </a:endParaRPr>
          </a:p>
          <a:p>
            <a:r>
              <a:rPr kumimoji="1" lang="ja-JP" altLang="en-US" sz="4400" b="1" dirty="0">
                <a:latin typeface="UD デジタル 教科書体 NP" panose="02020400000000000000" pitchFamily="18" charset="-128"/>
                <a:ea typeface="UD デジタル 教科書体 NP" panose="02020400000000000000" pitchFamily="18" charset="-128"/>
              </a:rPr>
              <a:t>　</a:t>
            </a:r>
            <a:r>
              <a:rPr kumimoji="1" lang="en-US" altLang="ja-JP" sz="4400" b="1" dirty="0">
                <a:solidFill>
                  <a:srgbClr val="FFC000"/>
                </a:solidFill>
                <a:latin typeface="UD デジタル 教科書体 NP" panose="02020400000000000000" pitchFamily="18" charset="-128"/>
                <a:ea typeface="UD デジタル 教科書体 NP" panose="02020400000000000000" pitchFamily="18" charset="-128"/>
              </a:rPr>
              <a:t>｢</a:t>
            </a:r>
            <a:r>
              <a:rPr kumimoji="1" lang="ja-JP" altLang="en-US" sz="4400" b="1" dirty="0">
                <a:solidFill>
                  <a:srgbClr val="FFC000"/>
                </a:solidFill>
                <a:latin typeface="UD デジタル 教科書体 NP" panose="02020400000000000000" pitchFamily="18" charset="-128"/>
                <a:ea typeface="UD デジタル 教科書体 NP" panose="02020400000000000000" pitchFamily="18" charset="-128"/>
              </a:rPr>
              <a:t>共生型戦略</a:t>
            </a:r>
            <a:r>
              <a:rPr kumimoji="1" lang="en-US" altLang="ja-JP" sz="4400" b="1" dirty="0">
                <a:solidFill>
                  <a:srgbClr val="FFC000"/>
                </a:solidFill>
                <a:latin typeface="UD デジタル 教科書体 NP" panose="02020400000000000000" pitchFamily="18" charset="-128"/>
                <a:ea typeface="UD デジタル 教科書体 NP" panose="02020400000000000000" pitchFamily="18" charset="-128"/>
              </a:rPr>
              <a:t>｣</a:t>
            </a:r>
          </a:p>
        </p:txBody>
      </p:sp>
      <p:sp>
        <p:nvSpPr>
          <p:cNvPr id="4" name="テキスト ボックス 3">
            <a:extLst>
              <a:ext uri="{FF2B5EF4-FFF2-40B4-BE49-F238E27FC236}">
                <a16:creationId xmlns:a16="http://schemas.microsoft.com/office/drawing/2014/main" id="{13187D5F-5C1E-11E9-4009-52E9F2C7ED45}"/>
              </a:ext>
            </a:extLst>
          </p:cNvPr>
          <p:cNvSpPr txBox="1"/>
          <p:nvPr/>
        </p:nvSpPr>
        <p:spPr>
          <a:xfrm>
            <a:off x="11173986" y="0"/>
            <a:ext cx="861774" cy="6607059"/>
          </a:xfrm>
          <a:prstGeom prst="rect">
            <a:avLst/>
          </a:prstGeom>
          <a:noFill/>
          <a:ln w="12700">
            <a:noFill/>
          </a:ln>
        </p:spPr>
        <p:txBody>
          <a:bodyPr vert="eaVert" wrap="square" rtlCol="0">
            <a:spAutoFit/>
          </a:bodyPr>
          <a:lstStyle/>
          <a:p>
            <a:r>
              <a:rPr kumimoji="1" lang="ja-JP" altLang="en-US" sz="4400" b="1" dirty="0">
                <a:latin typeface="UD デジタル 教科書体 NP" panose="02020400000000000000" pitchFamily="18" charset="-128"/>
                <a:ea typeface="UD デジタル 教科書体 NP" panose="02020400000000000000" pitchFamily="18" charset="-128"/>
              </a:rPr>
              <a:t>◆全体の構成</a:t>
            </a:r>
            <a:endParaRPr kumimoji="1" lang="en-US" altLang="ja-JP" sz="4400" b="1" dirty="0">
              <a:latin typeface="UD デジタル 教科書体 NP" panose="02020400000000000000" pitchFamily="18" charset="-128"/>
              <a:ea typeface="UD デジタル 教科書体 NP" panose="02020400000000000000" pitchFamily="18" charset="-128"/>
            </a:endParaRPr>
          </a:p>
        </p:txBody>
      </p:sp>
      <p:sp>
        <p:nvSpPr>
          <p:cNvPr id="5" name="テキスト ボックス 4">
            <a:extLst>
              <a:ext uri="{FF2B5EF4-FFF2-40B4-BE49-F238E27FC236}">
                <a16:creationId xmlns:a16="http://schemas.microsoft.com/office/drawing/2014/main" id="{DC45C6FB-9DC8-C2E2-28CC-3BD3CCDE3BE8}"/>
              </a:ext>
            </a:extLst>
          </p:cNvPr>
          <p:cNvSpPr txBox="1"/>
          <p:nvPr/>
        </p:nvSpPr>
        <p:spPr>
          <a:xfrm>
            <a:off x="9635103" y="0"/>
            <a:ext cx="1538883" cy="6858000"/>
          </a:xfrm>
          <a:prstGeom prst="rect">
            <a:avLst/>
          </a:prstGeom>
          <a:noFill/>
          <a:ln w="12700">
            <a:noFill/>
          </a:ln>
        </p:spPr>
        <p:txBody>
          <a:bodyPr vert="eaVert" wrap="square" rtlCol="0">
            <a:spAutoFit/>
          </a:bodyPr>
          <a:lstStyle/>
          <a:p>
            <a:r>
              <a:rPr kumimoji="1" lang="en-US" altLang="ja-JP" sz="4400" b="1" dirty="0">
                <a:latin typeface="UD デジタル 教科書体 NP" panose="02020400000000000000" pitchFamily="18" charset="-128"/>
                <a:ea typeface="UD デジタル 教科書体 NP" panose="02020400000000000000" pitchFamily="18" charset="-128"/>
              </a:rPr>
              <a:t>【</a:t>
            </a:r>
            <a:r>
              <a:rPr kumimoji="1" lang="ja-JP" altLang="en-US" sz="4400" b="1" dirty="0">
                <a:latin typeface="UD デジタル 教科書体 NP" panose="02020400000000000000" pitchFamily="18" charset="-128"/>
                <a:ea typeface="UD デジタル 教科書体 NP" panose="02020400000000000000" pitchFamily="18" charset="-128"/>
              </a:rPr>
              <a:t>一</a:t>
            </a:r>
            <a:r>
              <a:rPr kumimoji="1" lang="en-US" altLang="ja-JP" sz="4400" b="1" dirty="0">
                <a:latin typeface="UD デジタル 教科書体 NP" panose="02020400000000000000" pitchFamily="18" charset="-128"/>
                <a:ea typeface="UD デジタル 教科書体 NP" panose="02020400000000000000" pitchFamily="18" charset="-128"/>
              </a:rPr>
              <a:t>】</a:t>
            </a:r>
            <a:r>
              <a:rPr kumimoji="1" lang="ja-JP" altLang="en-US" sz="4400" b="1" dirty="0">
                <a:latin typeface="UD デジタル 教科書体 NP" panose="02020400000000000000" pitchFamily="18" charset="-128"/>
                <a:ea typeface="UD デジタル 教科書体 NP" panose="02020400000000000000" pitchFamily="18" charset="-128"/>
              </a:rPr>
              <a:t>人類による環境への　</a:t>
            </a:r>
            <a:endParaRPr kumimoji="1" lang="en-US" altLang="ja-JP" sz="4400" b="1" dirty="0">
              <a:latin typeface="UD デジタル 教科書体 NP" panose="02020400000000000000" pitchFamily="18" charset="-128"/>
              <a:ea typeface="UD デジタル 教科書体 NP" panose="02020400000000000000" pitchFamily="18" charset="-128"/>
            </a:endParaRPr>
          </a:p>
          <a:p>
            <a:r>
              <a:rPr kumimoji="1" lang="ja-JP" altLang="en-US" sz="4400" b="1" dirty="0">
                <a:latin typeface="UD デジタル 教科書体 NP" panose="02020400000000000000" pitchFamily="18" charset="-128"/>
                <a:ea typeface="UD デジタル 教科書体 NP" panose="02020400000000000000" pitchFamily="18" charset="-128"/>
              </a:rPr>
              <a:t>　影響の増大</a:t>
            </a:r>
            <a:endParaRPr kumimoji="1" lang="en-US" altLang="ja-JP" sz="4400" b="1" dirty="0">
              <a:latin typeface="UD デジタル 教科書体 NP" panose="02020400000000000000" pitchFamily="18" charset="-128"/>
              <a:ea typeface="UD デジタル 教科書体 NP" panose="02020400000000000000" pitchFamily="18" charset="-128"/>
            </a:endParaRPr>
          </a:p>
        </p:txBody>
      </p:sp>
      <p:sp>
        <p:nvSpPr>
          <p:cNvPr id="6" name="テキスト ボックス 5">
            <a:extLst>
              <a:ext uri="{FF2B5EF4-FFF2-40B4-BE49-F238E27FC236}">
                <a16:creationId xmlns:a16="http://schemas.microsoft.com/office/drawing/2014/main" id="{E40F5317-34A1-9ECF-B1EC-4C6E4322A0C6}"/>
              </a:ext>
            </a:extLst>
          </p:cNvPr>
          <p:cNvSpPr txBox="1"/>
          <p:nvPr/>
        </p:nvSpPr>
        <p:spPr>
          <a:xfrm>
            <a:off x="4557117" y="0"/>
            <a:ext cx="1538883" cy="6858000"/>
          </a:xfrm>
          <a:prstGeom prst="rect">
            <a:avLst/>
          </a:prstGeom>
          <a:noFill/>
          <a:ln w="12700">
            <a:noFill/>
          </a:ln>
        </p:spPr>
        <p:txBody>
          <a:bodyPr vert="eaVert" wrap="square" rtlCol="0">
            <a:spAutoFit/>
          </a:bodyPr>
          <a:lstStyle/>
          <a:p>
            <a:r>
              <a:rPr kumimoji="1" lang="en-US" altLang="ja-JP" sz="4400" b="1" dirty="0">
                <a:latin typeface="UD デジタル 教科書体 NP" panose="02020400000000000000" pitchFamily="18" charset="-128"/>
                <a:ea typeface="UD デジタル 教科書体 NP" panose="02020400000000000000" pitchFamily="18" charset="-128"/>
              </a:rPr>
              <a:t>【</a:t>
            </a:r>
            <a:r>
              <a:rPr kumimoji="1" lang="ja-JP" altLang="en-US" sz="4400" b="1" dirty="0">
                <a:latin typeface="UD デジタル 教科書体 NP" panose="02020400000000000000" pitchFamily="18" charset="-128"/>
                <a:ea typeface="UD デジタル 教科書体 NP" panose="02020400000000000000" pitchFamily="18" charset="-128"/>
              </a:rPr>
              <a:t>三</a:t>
            </a:r>
            <a:r>
              <a:rPr kumimoji="1" lang="en-US" altLang="ja-JP" sz="4400" b="1" dirty="0">
                <a:latin typeface="UD デジタル 教科書体 NP" panose="02020400000000000000" pitchFamily="18" charset="-128"/>
                <a:ea typeface="UD デジタル 教科書体 NP" panose="02020400000000000000" pitchFamily="18" charset="-128"/>
              </a:rPr>
              <a:t>】</a:t>
            </a:r>
            <a:r>
              <a:rPr kumimoji="1" lang="en-US" altLang="ja-JP" sz="4400" b="1" dirty="0">
                <a:solidFill>
                  <a:srgbClr val="FFC000"/>
                </a:solidFill>
                <a:latin typeface="UD デジタル 教科書体 NP" panose="02020400000000000000" pitchFamily="18" charset="-128"/>
                <a:ea typeface="UD デジタル 教科書体 NP" panose="02020400000000000000" pitchFamily="18" charset="-128"/>
              </a:rPr>
              <a:t>｢</a:t>
            </a:r>
            <a:r>
              <a:rPr kumimoji="1" lang="ja-JP" altLang="en-US" sz="4400" b="1" dirty="0">
                <a:solidFill>
                  <a:srgbClr val="FFC000"/>
                </a:solidFill>
                <a:latin typeface="UD デジタル 教科書体 NP" panose="02020400000000000000" pitchFamily="18" charset="-128"/>
                <a:ea typeface="UD デジタル 教科書体 NP" panose="02020400000000000000" pitchFamily="18" charset="-128"/>
              </a:rPr>
              <a:t>征服型戦略</a:t>
            </a:r>
            <a:r>
              <a:rPr kumimoji="1" lang="en-US" altLang="ja-JP" sz="4400" b="1" dirty="0">
                <a:solidFill>
                  <a:srgbClr val="FFC000"/>
                </a:solidFill>
                <a:latin typeface="UD デジタル 教科書体 NP" panose="02020400000000000000" pitchFamily="18" charset="-128"/>
                <a:ea typeface="UD デジタル 教科書体 NP" panose="02020400000000000000" pitchFamily="18" charset="-128"/>
              </a:rPr>
              <a:t>｣</a:t>
            </a:r>
            <a:r>
              <a:rPr kumimoji="1" lang="ja-JP" altLang="en-US" sz="4400" b="1" dirty="0">
                <a:latin typeface="UD デジタル 教科書体 NP" panose="02020400000000000000" pitchFamily="18" charset="-128"/>
                <a:ea typeface="UD デジタル 教科書体 NP" panose="02020400000000000000" pitchFamily="18" charset="-128"/>
              </a:rPr>
              <a:t>の歴史</a:t>
            </a:r>
            <a:endParaRPr kumimoji="1" lang="en-US" altLang="ja-JP" sz="4400" b="1" dirty="0">
              <a:latin typeface="UD デジタル 教科書体 NP" panose="02020400000000000000" pitchFamily="18" charset="-128"/>
              <a:ea typeface="UD デジタル 教科書体 NP" panose="02020400000000000000" pitchFamily="18" charset="-128"/>
            </a:endParaRPr>
          </a:p>
          <a:p>
            <a:r>
              <a:rPr kumimoji="1" lang="ja-JP" altLang="en-US" sz="4400" b="1" dirty="0">
                <a:latin typeface="UD デジタル 教科書体 NP" panose="02020400000000000000" pitchFamily="18" charset="-128"/>
                <a:ea typeface="UD デジタル 教科書体 NP" panose="02020400000000000000" pitchFamily="18" charset="-128"/>
              </a:rPr>
              <a:t>　とその影響</a:t>
            </a:r>
            <a:endParaRPr kumimoji="1" lang="en-US" altLang="ja-JP" sz="4400" b="1" dirty="0">
              <a:latin typeface="UD デジタル 教科書体 NP" panose="02020400000000000000" pitchFamily="18" charset="-128"/>
              <a:ea typeface="UD デジタル 教科書体 NP" panose="02020400000000000000" pitchFamily="18" charset="-128"/>
            </a:endParaRPr>
          </a:p>
        </p:txBody>
      </p:sp>
      <p:sp>
        <p:nvSpPr>
          <p:cNvPr id="7" name="テキスト ボックス 6">
            <a:extLst>
              <a:ext uri="{FF2B5EF4-FFF2-40B4-BE49-F238E27FC236}">
                <a16:creationId xmlns:a16="http://schemas.microsoft.com/office/drawing/2014/main" id="{2AD72831-5E7D-0AB1-F357-C581F31B4FF8}"/>
              </a:ext>
            </a:extLst>
          </p:cNvPr>
          <p:cNvSpPr txBox="1"/>
          <p:nvPr/>
        </p:nvSpPr>
        <p:spPr>
          <a:xfrm>
            <a:off x="6836894" y="0"/>
            <a:ext cx="2215991" cy="6858000"/>
          </a:xfrm>
          <a:prstGeom prst="rect">
            <a:avLst/>
          </a:prstGeom>
          <a:noFill/>
          <a:ln w="12700">
            <a:noFill/>
          </a:ln>
        </p:spPr>
        <p:txBody>
          <a:bodyPr vert="eaVert" wrap="square" rtlCol="0">
            <a:spAutoFit/>
          </a:bodyPr>
          <a:lstStyle/>
          <a:p>
            <a:r>
              <a:rPr kumimoji="1" lang="en-US" altLang="ja-JP" sz="4400" b="1" dirty="0">
                <a:latin typeface="UD デジタル 教科書体 NP" panose="02020400000000000000" pitchFamily="18" charset="-128"/>
                <a:ea typeface="UD デジタル 教科書体 NP" panose="02020400000000000000" pitchFamily="18" charset="-128"/>
              </a:rPr>
              <a:t>【</a:t>
            </a:r>
            <a:r>
              <a:rPr kumimoji="1" lang="ja-JP" altLang="en-US" sz="4400" b="1" dirty="0">
                <a:latin typeface="UD デジタル 教科書体 NP" panose="02020400000000000000" pitchFamily="18" charset="-128"/>
                <a:ea typeface="UD デジタル 教科書体 NP" panose="02020400000000000000" pitchFamily="18" charset="-128"/>
              </a:rPr>
              <a:t>二</a:t>
            </a:r>
            <a:r>
              <a:rPr kumimoji="1" lang="en-US" altLang="ja-JP" sz="4400" b="1" dirty="0">
                <a:latin typeface="UD デジタル 教科書体 NP" panose="02020400000000000000" pitchFamily="18" charset="-128"/>
                <a:ea typeface="UD デジタル 教科書体 NP" panose="02020400000000000000" pitchFamily="18" charset="-128"/>
              </a:rPr>
              <a:t>】｢</a:t>
            </a:r>
            <a:r>
              <a:rPr kumimoji="1" lang="ja-JP" altLang="en-US" sz="4400" b="1" dirty="0">
                <a:latin typeface="UD デジタル 教科書体 NP" panose="02020400000000000000" pitchFamily="18" charset="-128"/>
                <a:ea typeface="UD デジタル 教科書体 NP" panose="02020400000000000000" pitchFamily="18" charset="-128"/>
              </a:rPr>
              <a:t>征服型戦略</a:t>
            </a:r>
            <a:r>
              <a:rPr kumimoji="1" lang="en-US" altLang="ja-JP" sz="4400" b="1" dirty="0">
                <a:latin typeface="UD デジタル 教科書体 NP" panose="02020400000000000000" pitchFamily="18" charset="-128"/>
                <a:ea typeface="UD デジタル 教科書体 NP" panose="02020400000000000000" pitchFamily="18" charset="-128"/>
              </a:rPr>
              <a:t>｣｢</a:t>
            </a:r>
            <a:r>
              <a:rPr kumimoji="1" lang="ja-JP" altLang="en-US" sz="4400" b="1" dirty="0">
                <a:latin typeface="UD デジタル 教科書体 NP" panose="02020400000000000000" pitchFamily="18" charset="-128"/>
                <a:ea typeface="UD デジタル 教科書体 NP" panose="02020400000000000000" pitchFamily="18" charset="-128"/>
              </a:rPr>
              <a:t>共生　</a:t>
            </a:r>
            <a:endParaRPr kumimoji="1" lang="en-US" altLang="ja-JP" sz="4400" b="1" dirty="0">
              <a:latin typeface="UD デジタル 教科書体 NP" panose="02020400000000000000" pitchFamily="18" charset="-128"/>
              <a:ea typeface="UD デジタル 教科書体 NP" panose="02020400000000000000" pitchFamily="18" charset="-128"/>
            </a:endParaRPr>
          </a:p>
          <a:p>
            <a:r>
              <a:rPr kumimoji="1" lang="ja-JP" altLang="en-US" sz="4400" b="1" dirty="0">
                <a:latin typeface="UD デジタル 教科書体 NP" panose="02020400000000000000" pitchFamily="18" charset="-128"/>
                <a:ea typeface="UD デジタル 教科書体 NP" panose="02020400000000000000" pitchFamily="18" charset="-128"/>
              </a:rPr>
              <a:t>　型戦略</a:t>
            </a:r>
            <a:r>
              <a:rPr kumimoji="1" lang="en-US" altLang="ja-JP" sz="4400" b="1" dirty="0">
                <a:latin typeface="UD デジタル 教科書体 NP" panose="02020400000000000000" pitchFamily="18" charset="-128"/>
                <a:ea typeface="UD デジタル 教科書体 NP" panose="02020400000000000000" pitchFamily="18" charset="-128"/>
              </a:rPr>
              <a:t>｣</a:t>
            </a:r>
            <a:r>
              <a:rPr kumimoji="1" lang="ja-JP" altLang="en-US" sz="4400" b="1" dirty="0">
                <a:latin typeface="UD デジタル 教科書体 NP" panose="02020400000000000000" pitchFamily="18" charset="-128"/>
                <a:ea typeface="UD デジタル 教科書体 NP" panose="02020400000000000000" pitchFamily="18" charset="-128"/>
              </a:rPr>
              <a:t>という</a:t>
            </a:r>
            <a:r>
              <a:rPr kumimoji="1" lang="ja-JP" altLang="en-US" sz="4400" b="1" dirty="0">
                <a:solidFill>
                  <a:srgbClr val="FFC000"/>
                </a:solidFill>
                <a:latin typeface="UD デジタル 教科書体 NP" panose="02020400000000000000" pitchFamily="18" charset="-128"/>
                <a:ea typeface="UD デジタル 教科書体 NP" panose="02020400000000000000" pitchFamily="18" charset="-128"/>
              </a:rPr>
              <a:t>二つの対</a:t>
            </a:r>
            <a:endParaRPr kumimoji="1" lang="en-US" altLang="ja-JP" sz="4400" b="1" dirty="0">
              <a:solidFill>
                <a:srgbClr val="FFC000"/>
              </a:solidFill>
              <a:latin typeface="UD デジタル 教科書体 NP" panose="02020400000000000000" pitchFamily="18" charset="-128"/>
              <a:ea typeface="UD デジタル 教科書体 NP" panose="02020400000000000000" pitchFamily="18" charset="-128"/>
            </a:endParaRPr>
          </a:p>
          <a:p>
            <a:r>
              <a:rPr kumimoji="1" lang="ja-JP" altLang="en-US" sz="4400" b="1" dirty="0">
                <a:solidFill>
                  <a:srgbClr val="FFC000"/>
                </a:solidFill>
                <a:latin typeface="UD デジタル 教科書体 NP" panose="02020400000000000000" pitchFamily="18" charset="-128"/>
                <a:ea typeface="UD デジタル 教科書体 NP" panose="02020400000000000000" pitchFamily="18" charset="-128"/>
              </a:rPr>
              <a:t>　環境戦略</a:t>
            </a:r>
            <a:endParaRPr kumimoji="1" lang="en-US" altLang="ja-JP" sz="4400" b="1" dirty="0">
              <a:solidFill>
                <a:srgbClr val="FFC000"/>
              </a:solidFill>
              <a:latin typeface="UD デジタル 教科書体 NP" panose="02020400000000000000" pitchFamily="18" charset="-128"/>
              <a:ea typeface="UD デジタル 教科書体 NP" panose="02020400000000000000" pitchFamily="18" charset="-128"/>
            </a:endParaRPr>
          </a:p>
        </p:txBody>
      </p:sp>
      <p:sp>
        <p:nvSpPr>
          <p:cNvPr id="8" name="テキスト ボックス 7">
            <a:extLst>
              <a:ext uri="{FF2B5EF4-FFF2-40B4-BE49-F238E27FC236}">
                <a16:creationId xmlns:a16="http://schemas.microsoft.com/office/drawing/2014/main" id="{0BC50AF3-BF18-68D0-C86D-0B2ACEECFF20}"/>
              </a:ext>
            </a:extLst>
          </p:cNvPr>
          <p:cNvSpPr txBox="1"/>
          <p:nvPr/>
        </p:nvSpPr>
        <p:spPr>
          <a:xfrm>
            <a:off x="1018014" y="0"/>
            <a:ext cx="861774" cy="6858000"/>
          </a:xfrm>
          <a:prstGeom prst="rect">
            <a:avLst/>
          </a:prstGeom>
          <a:noFill/>
          <a:ln w="12700">
            <a:noFill/>
          </a:ln>
        </p:spPr>
        <p:txBody>
          <a:bodyPr vert="eaVert" wrap="square" rtlCol="0">
            <a:spAutoFit/>
          </a:bodyPr>
          <a:lstStyle/>
          <a:p>
            <a:r>
              <a:rPr kumimoji="1" lang="en-US" altLang="ja-JP" sz="4400" b="1" dirty="0">
                <a:latin typeface="UD デジタル 教科書体 NP" panose="02020400000000000000" pitchFamily="18" charset="-128"/>
                <a:ea typeface="UD デジタル 教科書体 NP" panose="02020400000000000000" pitchFamily="18" charset="-128"/>
              </a:rPr>
              <a:t>【</a:t>
            </a:r>
            <a:r>
              <a:rPr kumimoji="1" lang="ja-JP" altLang="en-US" sz="4400" b="1" dirty="0">
                <a:latin typeface="UD デジタル 教科書体 NP" panose="02020400000000000000" pitchFamily="18" charset="-128"/>
                <a:ea typeface="UD デジタル 教科書体 NP" panose="02020400000000000000" pitchFamily="18" charset="-128"/>
              </a:rPr>
              <a:t>五</a:t>
            </a:r>
            <a:r>
              <a:rPr kumimoji="1" lang="en-US" altLang="ja-JP" sz="4400" b="1" dirty="0">
                <a:latin typeface="UD デジタル 教科書体 NP" panose="02020400000000000000" pitchFamily="18" charset="-128"/>
                <a:ea typeface="UD デジタル 教科書体 NP" panose="02020400000000000000" pitchFamily="18" charset="-128"/>
              </a:rPr>
              <a:t>】｢</a:t>
            </a:r>
            <a:r>
              <a:rPr kumimoji="1" lang="ja-JP" altLang="en-US" sz="4400" b="1" dirty="0">
                <a:latin typeface="UD デジタル 教科書体 NP" panose="02020400000000000000" pitchFamily="18" charset="-128"/>
                <a:ea typeface="UD デジタル 教科書体 NP" panose="02020400000000000000" pitchFamily="18" charset="-128"/>
              </a:rPr>
              <a:t>征服型戦略</a:t>
            </a:r>
            <a:r>
              <a:rPr kumimoji="1" lang="en-US" altLang="ja-JP" sz="4400" b="1" dirty="0">
                <a:latin typeface="UD デジタル 教科書体 NP" panose="02020400000000000000" pitchFamily="18" charset="-128"/>
                <a:ea typeface="UD デジタル 教科書体 NP" panose="02020400000000000000" pitchFamily="18" charset="-128"/>
              </a:rPr>
              <a:t>｣</a:t>
            </a:r>
            <a:r>
              <a:rPr kumimoji="1" lang="ja-JP" altLang="en-US" sz="4400" b="1" dirty="0">
                <a:latin typeface="UD デジタル 教科書体 NP" panose="02020400000000000000" pitchFamily="18" charset="-128"/>
                <a:ea typeface="UD デジタル 教科書体 NP" panose="02020400000000000000" pitchFamily="18" charset="-128"/>
              </a:rPr>
              <a:t>の限界</a:t>
            </a:r>
            <a:endParaRPr kumimoji="1" lang="en-US" altLang="ja-JP" sz="4400" b="1" dirty="0">
              <a:latin typeface="UD デジタル 教科書体 NP" panose="02020400000000000000" pitchFamily="18" charset="-128"/>
              <a:ea typeface="UD デジタル 教科書体 NP" panose="02020400000000000000" pitchFamily="18" charset="-128"/>
            </a:endParaRPr>
          </a:p>
        </p:txBody>
      </p:sp>
    </p:spTree>
    <p:extLst>
      <p:ext uri="{BB962C8B-B14F-4D97-AF65-F5344CB8AC3E}">
        <p14:creationId xmlns:p14="http://schemas.microsoft.com/office/powerpoint/2010/main" val="32470343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D36CA5-9436-096B-D8CD-284AF5617EB0}"/>
            </a:ext>
          </a:extLst>
        </p:cNvPr>
        <p:cNvGrpSpPr/>
        <p:nvPr/>
      </p:nvGrpSpPr>
      <p:grpSpPr>
        <a:xfrm>
          <a:off x="0" y="0"/>
          <a:ext cx="0" cy="0"/>
          <a:chOff x="0" y="0"/>
          <a:chExt cx="0" cy="0"/>
        </a:xfrm>
      </p:grpSpPr>
      <p:sp>
        <p:nvSpPr>
          <p:cNvPr id="18" name="テキスト ボックス 17">
            <a:extLst>
              <a:ext uri="{FF2B5EF4-FFF2-40B4-BE49-F238E27FC236}">
                <a16:creationId xmlns:a16="http://schemas.microsoft.com/office/drawing/2014/main" id="{DDD44C4A-4F4B-0A6C-F096-D268855EC2B7}"/>
              </a:ext>
            </a:extLst>
          </p:cNvPr>
          <p:cNvSpPr txBox="1"/>
          <p:nvPr/>
        </p:nvSpPr>
        <p:spPr>
          <a:xfrm>
            <a:off x="8986794" y="150216"/>
            <a:ext cx="2893100" cy="6557567"/>
          </a:xfrm>
          <a:prstGeom prst="rect">
            <a:avLst/>
          </a:prstGeom>
          <a:noFill/>
          <a:ln>
            <a:noFill/>
          </a:ln>
        </p:spPr>
        <p:txBody>
          <a:bodyPr vert="eaVert" wrap="square" rtlCol="0">
            <a:spAutoFit/>
          </a:bodyPr>
          <a:lstStyle/>
          <a:p>
            <a:r>
              <a:rPr kumimoji="1" lang="ja-JP" altLang="en-US" sz="4400" b="1" dirty="0">
                <a:latin typeface="UD デジタル 教科書体 NP" panose="02020400000000000000" pitchFamily="18" charset="-128"/>
                <a:ea typeface="UD デジタル 教科書体 NP" panose="02020400000000000000" pitchFamily="18" charset="-128"/>
              </a:rPr>
              <a:t>人類による</a:t>
            </a:r>
            <a:endParaRPr kumimoji="1" lang="en-US" altLang="ja-JP" sz="4400" b="1" dirty="0">
              <a:latin typeface="UD デジタル 教科書体 NP" panose="02020400000000000000" pitchFamily="18" charset="-128"/>
              <a:ea typeface="UD デジタル 教科書体 NP" panose="02020400000000000000" pitchFamily="18" charset="-128"/>
            </a:endParaRPr>
          </a:p>
          <a:p>
            <a:r>
              <a:rPr kumimoji="1" lang="ja-JP" altLang="en-US" sz="4400" b="1" dirty="0">
                <a:latin typeface="UD デジタル 教科書体 NP" panose="02020400000000000000" pitchFamily="18" charset="-128"/>
                <a:ea typeface="UD デジタル 教科書体 NP" panose="02020400000000000000" pitchFamily="18" charset="-128"/>
              </a:rPr>
              <a:t>環境へのはらたきかけ　　</a:t>
            </a:r>
            <a:endParaRPr kumimoji="1" lang="en-US" altLang="ja-JP" sz="4400" b="1" dirty="0">
              <a:latin typeface="UD デジタル 教科書体 NP" panose="02020400000000000000" pitchFamily="18" charset="-128"/>
              <a:ea typeface="UD デジタル 教科書体 NP" panose="02020400000000000000" pitchFamily="18" charset="-128"/>
            </a:endParaRPr>
          </a:p>
          <a:p>
            <a:r>
              <a:rPr kumimoji="1" lang="ja-JP" altLang="en-US" sz="4400" b="1" dirty="0">
                <a:latin typeface="UD デジタル 教科書体 NP" panose="02020400000000000000" pitchFamily="18" charset="-128"/>
                <a:ea typeface="UD デジタル 教科書体 NP" panose="02020400000000000000" pitchFamily="18" charset="-128"/>
              </a:rPr>
              <a:t>　</a:t>
            </a:r>
            <a:r>
              <a:rPr kumimoji="1" lang="ja-JP" altLang="en-US" sz="4400" b="1" dirty="0">
                <a:solidFill>
                  <a:srgbClr val="FFC000"/>
                </a:solidFill>
                <a:latin typeface="UD デジタル 教科書体 NP" panose="02020400000000000000" pitchFamily="18" charset="-128"/>
                <a:ea typeface="UD デジタル 教科書体 NP" panose="02020400000000000000" pitchFamily="18" charset="-128"/>
              </a:rPr>
              <a:t>⇒</a:t>
            </a:r>
            <a:r>
              <a:rPr kumimoji="1" lang="ja-JP" altLang="en-US" sz="4400" b="1" dirty="0">
                <a:latin typeface="UD デジタル 教科書体 NP" panose="02020400000000000000" pitchFamily="18" charset="-128"/>
                <a:ea typeface="UD デジタル 教科書体 NP" panose="02020400000000000000" pitchFamily="18" charset="-128"/>
              </a:rPr>
              <a:t>地球の限界を超える</a:t>
            </a:r>
            <a:endParaRPr kumimoji="1" lang="en-US" altLang="ja-JP" sz="4400" b="1" dirty="0">
              <a:latin typeface="UD デジタル 教科書体 NP" panose="02020400000000000000" pitchFamily="18" charset="-128"/>
              <a:ea typeface="UD デジタル 教科書体 NP" panose="02020400000000000000" pitchFamily="18" charset="-128"/>
            </a:endParaRPr>
          </a:p>
          <a:p>
            <a:r>
              <a:rPr kumimoji="1" lang="ja-JP" altLang="en-US" sz="4400" b="1" dirty="0">
                <a:latin typeface="UD デジタル 教科書体 NP" panose="02020400000000000000" pitchFamily="18" charset="-128"/>
                <a:ea typeface="UD デジタル 教科書体 NP" panose="02020400000000000000" pitchFamily="18" charset="-128"/>
              </a:rPr>
              <a:t>　　までに強まる</a:t>
            </a:r>
            <a:endParaRPr kumimoji="1" lang="en-US" altLang="ja-JP" sz="4400" b="1" dirty="0">
              <a:latin typeface="UD デジタル 教科書体 NP" panose="02020400000000000000" pitchFamily="18" charset="-128"/>
              <a:ea typeface="UD デジタル 教科書体 NP" panose="02020400000000000000" pitchFamily="18" charset="-128"/>
            </a:endParaRPr>
          </a:p>
        </p:txBody>
      </p:sp>
      <p:grpSp>
        <p:nvGrpSpPr>
          <p:cNvPr id="10" name="グループ化 9">
            <a:extLst>
              <a:ext uri="{FF2B5EF4-FFF2-40B4-BE49-F238E27FC236}">
                <a16:creationId xmlns:a16="http://schemas.microsoft.com/office/drawing/2014/main" id="{0E88D305-918C-0537-EC24-52DF6783BAC1}"/>
              </a:ext>
            </a:extLst>
          </p:cNvPr>
          <p:cNvGrpSpPr/>
          <p:nvPr/>
        </p:nvGrpSpPr>
        <p:grpSpPr>
          <a:xfrm>
            <a:off x="6096000" y="73554"/>
            <a:ext cx="2893100" cy="6557567"/>
            <a:chOff x="6096000" y="73554"/>
            <a:chExt cx="2893100" cy="6557567"/>
          </a:xfrm>
        </p:grpSpPr>
        <p:sp>
          <p:nvSpPr>
            <p:cNvPr id="2" name="テキスト ボックス 1">
              <a:extLst>
                <a:ext uri="{FF2B5EF4-FFF2-40B4-BE49-F238E27FC236}">
                  <a16:creationId xmlns:a16="http://schemas.microsoft.com/office/drawing/2014/main" id="{1856AB0C-7239-53FE-5326-C3DC9379A898}"/>
                </a:ext>
              </a:extLst>
            </p:cNvPr>
            <p:cNvSpPr txBox="1"/>
            <p:nvPr/>
          </p:nvSpPr>
          <p:spPr>
            <a:xfrm>
              <a:off x="6096000" y="73554"/>
              <a:ext cx="2893100" cy="6557567"/>
            </a:xfrm>
            <a:prstGeom prst="rect">
              <a:avLst/>
            </a:prstGeom>
            <a:noFill/>
            <a:ln>
              <a:noFill/>
            </a:ln>
          </p:spPr>
          <p:txBody>
            <a:bodyPr vert="eaVert" wrap="square" rtlCol="0">
              <a:spAutoFit/>
            </a:bodyPr>
            <a:lstStyle/>
            <a:p>
              <a:endParaRPr kumimoji="1" lang="en-US" altLang="ja-JP" sz="4400" b="1" dirty="0">
                <a:solidFill>
                  <a:srgbClr val="FFC000"/>
                </a:solidFill>
                <a:latin typeface="UD デジタル 教科書体 NP" panose="02020400000000000000" pitchFamily="18" charset="-128"/>
                <a:ea typeface="UD デジタル 教科書体 NP" panose="02020400000000000000" pitchFamily="18" charset="-128"/>
              </a:endParaRPr>
            </a:p>
            <a:p>
              <a:r>
                <a:rPr kumimoji="1" lang="ja-JP" altLang="en-US" sz="4400" b="1" dirty="0">
                  <a:latin typeface="UD デジタル 教科書体 NP" panose="02020400000000000000" pitchFamily="18" charset="-128"/>
                  <a:ea typeface="UD デジタル 教科書体 NP" panose="02020400000000000000" pitchFamily="18" charset="-128"/>
                </a:rPr>
                <a:t>・大気組成の急速な変化</a:t>
              </a:r>
              <a:endParaRPr kumimoji="1" lang="en-US" altLang="ja-JP" sz="4400" b="1" dirty="0">
                <a:latin typeface="UD デジタル 教科書体 NP" panose="02020400000000000000" pitchFamily="18" charset="-128"/>
                <a:ea typeface="UD デジタル 教科書体 NP" panose="02020400000000000000" pitchFamily="18" charset="-128"/>
              </a:endParaRPr>
            </a:p>
            <a:p>
              <a:r>
                <a:rPr kumimoji="1" lang="ja-JP" altLang="en-US" sz="4400" b="1" dirty="0">
                  <a:latin typeface="UD デジタル 教科書体 NP" panose="02020400000000000000" pitchFamily="18" charset="-128"/>
                  <a:ea typeface="UD デジタル 教科書体 NP" panose="02020400000000000000" pitchFamily="18" charset="-128"/>
                </a:rPr>
                <a:t>・生物の大量絶滅</a:t>
              </a:r>
              <a:endParaRPr kumimoji="1" lang="en-US" altLang="ja-JP" sz="4400" b="1" dirty="0">
                <a:latin typeface="UD デジタル 教科書体 NP" panose="02020400000000000000" pitchFamily="18" charset="-128"/>
                <a:ea typeface="UD デジタル 教科書体 NP" panose="02020400000000000000" pitchFamily="18" charset="-128"/>
              </a:endParaRPr>
            </a:p>
            <a:p>
              <a:r>
                <a:rPr kumimoji="1" lang="ja-JP" altLang="en-US" sz="4400" b="1" dirty="0">
                  <a:latin typeface="UD デジタル 教科書体 NP" panose="02020400000000000000" pitchFamily="18" charset="-128"/>
                  <a:ea typeface="UD デジタル 教科書体 NP" panose="02020400000000000000" pitchFamily="18" charset="-128"/>
                </a:rPr>
                <a:t>　</a:t>
              </a:r>
              <a:r>
                <a:rPr kumimoji="1" lang="ja-JP" altLang="en-US" sz="4400" b="1" dirty="0">
                  <a:solidFill>
                    <a:srgbClr val="FFC000"/>
                  </a:solidFill>
                  <a:latin typeface="UD デジタル 教科書体 NP" panose="02020400000000000000" pitchFamily="18" charset="-128"/>
                  <a:ea typeface="UD デジタル 教科書体 NP" panose="02020400000000000000" pitchFamily="18" charset="-128"/>
                </a:rPr>
                <a:t>＝</a:t>
              </a:r>
              <a:r>
                <a:rPr kumimoji="1" lang="ja-JP" altLang="en-US" sz="4400" b="1" dirty="0">
                  <a:latin typeface="UD デジタル 教科書体 NP" panose="02020400000000000000" pitchFamily="18" charset="-128"/>
                  <a:ea typeface="UD デジタル 教科書体 NP" panose="02020400000000000000" pitchFamily="18" charset="-128"/>
                </a:rPr>
                <a:t>環境の急速な変化</a:t>
              </a:r>
              <a:endParaRPr kumimoji="1" lang="en-US" altLang="ja-JP" sz="4400" b="1" dirty="0">
                <a:latin typeface="UD デジタル 教科書体 NP" panose="02020400000000000000" pitchFamily="18" charset="-128"/>
                <a:ea typeface="UD デジタル 教科書体 NP" panose="02020400000000000000" pitchFamily="18" charset="-128"/>
              </a:endParaRPr>
            </a:p>
          </p:txBody>
        </p:sp>
        <p:sp>
          <p:nvSpPr>
            <p:cNvPr id="6" name="矢印: 左 5">
              <a:extLst>
                <a:ext uri="{FF2B5EF4-FFF2-40B4-BE49-F238E27FC236}">
                  <a16:creationId xmlns:a16="http://schemas.microsoft.com/office/drawing/2014/main" id="{964E4B23-4B68-E5F1-A8BA-B8AF3C5BE951}"/>
                </a:ext>
              </a:extLst>
            </p:cNvPr>
            <p:cNvSpPr/>
            <p:nvPr/>
          </p:nvSpPr>
          <p:spPr>
            <a:xfrm>
              <a:off x="8295113" y="1175207"/>
              <a:ext cx="691681" cy="729579"/>
            </a:xfrm>
            <a:prstGeom prst="leftArrow">
              <a:avLst/>
            </a:prstGeom>
            <a:solidFill>
              <a:srgbClr val="FFC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8" name="中かっこ 7">
              <a:extLst>
                <a:ext uri="{FF2B5EF4-FFF2-40B4-BE49-F238E27FC236}">
                  <a16:creationId xmlns:a16="http://schemas.microsoft.com/office/drawing/2014/main" id="{563392F3-CB88-724F-C65B-18906797AE79}"/>
                </a:ext>
              </a:extLst>
            </p:cNvPr>
            <p:cNvSpPr/>
            <p:nvPr/>
          </p:nvSpPr>
          <p:spPr>
            <a:xfrm rot="5400000">
              <a:off x="4383782" y="2698072"/>
              <a:ext cx="6402989" cy="1277805"/>
            </a:xfrm>
            <a:prstGeom prst="bracePair">
              <a:avLst>
                <a:gd name="adj" fmla="val 6707"/>
              </a:avLst>
            </a:prstGeom>
            <a:ln w="28575">
              <a:solidFill>
                <a:srgbClr val="FFC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dirty="0"/>
            </a:p>
          </p:txBody>
        </p:sp>
      </p:grpSp>
      <p:grpSp>
        <p:nvGrpSpPr>
          <p:cNvPr id="14" name="グループ化 13">
            <a:extLst>
              <a:ext uri="{FF2B5EF4-FFF2-40B4-BE49-F238E27FC236}">
                <a16:creationId xmlns:a16="http://schemas.microsoft.com/office/drawing/2014/main" id="{6A177D11-659D-68BD-4571-70F9BE750CC2}"/>
              </a:ext>
            </a:extLst>
          </p:cNvPr>
          <p:cNvGrpSpPr/>
          <p:nvPr/>
        </p:nvGrpSpPr>
        <p:grpSpPr>
          <a:xfrm>
            <a:off x="4343781" y="73554"/>
            <a:ext cx="1538883" cy="6471626"/>
            <a:chOff x="3945020" y="300433"/>
            <a:chExt cx="1538883" cy="6557567"/>
          </a:xfrm>
        </p:grpSpPr>
        <p:sp>
          <p:nvSpPr>
            <p:cNvPr id="9" name="テキスト ボックス 8">
              <a:extLst>
                <a:ext uri="{FF2B5EF4-FFF2-40B4-BE49-F238E27FC236}">
                  <a16:creationId xmlns:a16="http://schemas.microsoft.com/office/drawing/2014/main" id="{F147934F-8907-B301-24B3-163662A84C8B}"/>
                </a:ext>
              </a:extLst>
            </p:cNvPr>
            <p:cNvSpPr txBox="1"/>
            <p:nvPr/>
          </p:nvSpPr>
          <p:spPr>
            <a:xfrm>
              <a:off x="3945020" y="300433"/>
              <a:ext cx="1538883" cy="6557567"/>
            </a:xfrm>
            <a:prstGeom prst="rect">
              <a:avLst/>
            </a:prstGeom>
            <a:noFill/>
            <a:ln>
              <a:noFill/>
            </a:ln>
          </p:spPr>
          <p:txBody>
            <a:bodyPr vert="eaVert" wrap="square" rtlCol="0">
              <a:spAutoFit/>
            </a:bodyPr>
            <a:lstStyle/>
            <a:p>
              <a:r>
                <a:rPr kumimoji="1" lang="ja-JP" altLang="en-US" sz="4400" b="1" dirty="0">
                  <a:latin typeface="UD デジタル 教科書体 NP" panose="02020400000000000000" pitchFamily="18" charset="-128"/>
                  <a:ea typeface="UD デジタル 教科書体 NP" panose="02020400000000000000" pitchFamily="18" charset="-128"/>
                </a:rPr>
                <a:t>・資源利用効率の向上</a:t>
              </a:r>
              <a:endParaRPr kumimoji="1" lang="en-US" altLang="ja-JP" sz="4400" b="1" dirty="0">
                <a:latin typeface="UD デジタル 教科書体 NP" panose="02020400000000000000" pitchFamily="18" charset="-128"/>
                <a:ea typeface="UD デジタル 教科書体 NP" panose="02020400000000000000" pitchFamily="18" charset="-128"/>
              </a:endParaRPr>
            </a:p>
            <a:p>
              <a:r>
                <a:rPr kumimoji="1" lang="ja-JP" altLang="en-US" sz="4400" b="1" dirty="0">
                  <a:latin typeface="UD デジタル 教科書体 NP" panose="02020400000000000000" pitchFamily="18" charset="-128"/>
                  <a:ea typeface="UD デジタル 教科書体 NP" panose="02020400000000000000" pitchFamily="18" charset="-128"/>
                </a:rPr>
                <a:t>・人口増加</a:t>
              </a:r>
              <a:endParaRPr kumimoji="1" lang="en-US" altLang="ja-JP" sz="4400" b="1" dirty="0">
                <a:latin typeface="UD デジタル 教科書体 NP" panose="02020400000000000000" pitchFamily="18" charset="-128"/>
                <a:ea typeface="UD デジタル 教科書体 NP" panose="02020400000000000000" pitchFamily="18" charset="-128"/>
              </a:endParaRPr>
            </a:p>
          </p:txBody>
        </p:sp>
        <p:sp>
          <p:nvSpPr>
            <p:cNvPr id="13" name="中かっこ 12">
              <a:extLst>
                <a:ext uri="{FF2B5EF4-FFF2-40B4-BE49-F238E27FC236}">
                  <a16:creationId xmlns:a16="http://schemas.microsoft.com/office/drawing/2014/main" id="{8CD94A22-2EDD-A10B-489C-FEFF6F251F5F}"/>
                </a:ext>
              </a:extLst>
            </p:cNvPr>
            <p:cNvSpPr/>
            <p:nvPr/>
          </p:nvSpPr>
          <p:spPr>
            <a:xfrm rot="5400000">
              <a:off x="1802462" y="2688482"/>
              <a:ext cx="5899326" cy="1277805"/>
            </a:xfrm>
            <a:prstGeom prst="bracePair">
              <a:avLst>
                <a:gd name="adj" fmla="val 6707"/>
              </a:avLst>
            </a:prstGeom>
            <a:ln w="28575">
              <a:solidFill>
                <a:srgbClr val="FFC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dirty="0"/>
            </a:p>
          </p:txBody>
        </p:sp>
      </p:grpSp>
      <p:grpSp>
        <p:nvGrpSpPr>
          <p:cNvPr id="17" name="グループ化 16">
            <a:extLst>
              <a:ext uri="{FF2B5EF4-FFF2-40B4-BE49-F238E27FC236}">
                <a16:creationId xmlns:a16="http://schemas.microsoft.com/office/drawing/2014/main" id="{8432B593-BD5A-FBCC-CA49-3C22B5D19745}"/>
              </a:ext>
            </a:extLst>
          </p:cNvPr>
          <p:cNvGrpSpPr/>
          <p:nvPr/>
        </p:nvGrpSpPr>
        <p:grpSpPr>
          <a:xfrm>
            <a:off x="2776573" y="149829"/>
            <a:ext cx="1553457" cy="5487825"/>
            <a:chOff x="2790323" y="149829"/>
            <a:chExt cx="1553457" cy="5487825"/>
          </a:xfrm>
        </p:grpSpPr>
        <p:sp>
          <p:nvSpPr>
            <p:cNvPr id="15" name="矢印: 左 14">
              <a:extLst>
                <a:ext uri="{FF2B5EF4-FFF2-40B4-BE49-F238E27FC236}">
                  <a16:creationId xmlns:a16="http://schemas.microsoft.com/office/drawing/2014/main" id="{6D31D6A8-56C3-0205-3B7C-BD0B575CEEB5}"/>
                </a:ext>
              </a:extLst>
            </p:cNvPr>
            <p:cNvSpPr/>
            <p:nvPr/>
          </p:nvSpPr>
          <p:spPr>
            <a:xfrm>
              <a:off x="3652099" y="1224479"/>
              <a:ext cx="691681" cy="729579"/>
            </a:xfrm>
            <a:prstGeom prst="leftArrow">
              <a:avLst/>
            </a:prstGeom>
            <a:solidFill>
              <a:srgbClr val="FFC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6" name="テキスト ボックス 15">
              <a:extLst>
                <a:ext uri="{FF2B5EF4-FFF2-40B4-BE49-F238E27FC236}">
                  <a16:creationId xmlns:a16="http://schemas.microsoft.com/office/drawing/2014/main" id="{46D8A699-4EA4-99D2-B499-95DA8BC5C48B}"/>
                </a:ext>
              </a:extLst>
            </p:cNvPr>
            <p:cNvSpPr txBox="1"/>
            <p:nvPr/>
          </p:nvSpPr>
          <p:spPr>
            <a:xfrm>
              <a:off x="2790323" y="149829"/>
              <a:ext cx="861774" cy="5487825"/>
            </a:xfrm>
            <a:prstGeom prst="rect">
              <a:avLst/>
            </a:prstGeom>
            <a:noFill/>
          </p:spPr>
          <p:txBody>
            <a:bodyPr vert="eaVert"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4400" b="1" i="0" u="none" strike="noStrike" kern="1200" cap="none" spc="0" normalizeH="0" baseline="0" noProof="0" dirty="0">
                  <a:ln>
                    <a:noFill/>
                  </a:ln>
                  <a:solidFill>
                    <a:prstClr val="white"/>
                  </a:solidFill>
                  <a:effectLst/>
                  <a:uLnTx/>
                  <a:uFillTx/>
                  <a:latin typeface="UD デジタル 教科書体 NP" panose="02020400000000000000" pitchFamily="18" charset="-128"/>
                  <a:ea typeface="UD デジタル 教科書体 NP" panose="02020400000000000000" pitchFamily="18" charset="-128"/>
                  <a:cs typeface="+mn-cs"/>
                </a:rPr>
                <a:t>生態系の</a:t>
              </a:r>
              <a:r>
                <a:rPr kumimoji="1" lang="ja-JP" altLang="en-US" sz="4400" b="1" i="0" u="none" strike="noStrike" kern="1200" cap="none" spc="0" normalizeH="0" baseline="0" noProof="0" dirty="0">
                  <a:ln>
                    <a:noFill/>
                  </a:ln>
                  <a:solidFill>
                    <a:srgbClr val="FFC000"/>
                  </a:solidFill>
                  <a:effectLst/>
                  <a:uLnTx/>
                  <a:uFillTx/>
                  <a:latin typeface="UD デジタル 教科書体 NP" panose="02020400000000000000" pitchFamily="18" charset="-128"/>
                  <a:ea typeface="UD デジタル 教科書体 NP" panose="02020400000000000000" pitchFamily="18" charset="-128"/>
                  <a:cs typeface="+mn-cs"/>
                </a:rPr>
                <a:t>不健全化</a:t>
              </a:r>
              <a:endParaRPr kumimoji="1" lang="en-US" altLang="ja-JP" sz="4400" b="1" i="0" u="none" strike="noStrike" kern="1200" cap="none" spc="0" normalizeH="0" baseline="0" noProof="0" dirty="0">
                <a:ln>
                  <a:noFill/>
                </a:ln>
                <a:solidFill>
                  <a:srgbClr val="FFC000"/>
                </a:solidFill>
                <a:effectLst/>
                <a:uLnTx/>
                <a:uFillTx/>
                <a:latin typeface="UD デジタル 教科書体 NP" panose="02020400000000000000" pitchFamily="18" charset="-128"/>
                <a:ea typeface="UD デジタル 教科書体 NP" panose="02020400000000000000" pitchFamily="18" charset="-128"/>
                <a:cs typeface="+mn-cs"/>
              </a:endParaRPr>
            </a:p>
          </p:txBody>
        </p:sp>
      </p:grpSp>
      <p:grpSp>
        <p:nvGrpSpPr>
          <p:cNvPr id="21" name="グループ化 20">
            <a:extLst>
              <a:ext uri="{FF2B5EF4-FFF2-40B4-BE49-F238E27FC236}">
                <a16:creationId xmlns:a16="http://schemas.microsoft.com/office/drawing/2014/main" id="{0FD6CA62-8D0A-FD56-5E45-5B2D1698F366}"/>
              </a:ext>
            </a:extLst>
          </p:cNvPr>
          <p:cNvGrpSpPr/>
          <p:nvPr/>
        </p:nvGrpSpPr>
        <p:grpSpPr>
          <a:xfrm>
            <a:off x="289081" y="199380"/>
            <a:ext cx="2352233" cy="6187670"/>
            <a:chOff x="289081" y="199380"/>
            <a:chExt cx="2352233" cy="6187670"/>
          </a:xfrm>
        </p:grpSpPr>
        <p:sp>
          <p:nvSpPr>
            <p:cNvPr id="19" name="矢印: 左 18">
              <a:extLst>
                <a:ext uri="{FF2B5EF4-FFF2-40B4-BE49-F238E27FC236}">
                  <a16:creationId xmlns:a16="http://schemas.microsoft.com/office/drawing/2014/main" id="{24C9D5DC-C020-F078-395D-705B1FADC361}"/>
                </a:ext>
              </a:extLst>
            </p:cNvPr>
            <p:cNvSpPr/>
            <p:nvPr/>
          </p:nvSpPr>
          <p:spPr>
            <a:xfrm>
              <a:off x="1949633" y="1224478"/>
              <a:ext cx="691681" cy="729579"/>
            </a:xfrm>
            <a:prstGeom prst="leftArrow">
              <a:avLst/>
            </a:prstGeom>
            <a:solidFill>
              <a:srgbClr val="FFC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0" name="テキスト ボックス 19">
              <a:extLst>
                <a:ext uri="{FF2B5EF4-FFF2-40B4-BE49-F238E27FC236}">
                  <a16:creationId xmlns:a16="http://schemas.microsoft.com/office/drawing/2014/main" id="{E5F80E45-AC60-F5BE-84B7-95A77DF17197}"/>
                </a:ext>
              </a:extLst>
            </p:cNvPr>
            <p:cNvSpPr txBox="1"/>
            <p:nvPr/>
          </p:nvSpPr>
          <p:spPr>
            <a:xfrm>
              <a:off x="289081" y="199380"/>
              <a:ext cx="1538883" cy="6187670"/>
            </a:xfrm>
            <a:prstGeom prst="rect">
              <a:avLst/>
            </a:prstGeom>
            <a:noFill/>
          </p:spPr>
          <p:txBody>
            <a:bodyPr vert="eaVert"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4400" b="1" i="0" u="none" strike="noStrike" kern="1200" cap="none" spc="0" normalizeH="0" baseline="0" noProof="0" dirty="0">
                  <a:ln>
                    <a:noFill/>
                  </a:ln>
                  <a:solidFill>
                    <a:prstClr val="white"/>
                  </a:solidFill>
                  <a:effectLst/>
                  <a:uLnTx/>
                  <a:uFillTx/>
                  <a:latin typeface="UD デジタル 教科書体 NP" panose="02020400000000000000" pitchFamily="18" charset="-128"/>
                  <a:ea typeface="UD デジタル 教科書体 NP" panose="02020400000000000000" pitchFamily="18" charset="-128"/>
                  <a:cs typeface="+mn-cs"/>
                </a:rPr>
                <a:t>人類の持続可能性は</a:t>
              </a:r>
              <a:endParaRPr kumimoji="1" lang="en-US" altLang="ja-JP" sz="4400" b="1" i="0" u="none" strike="noStrike" kern="1200" cap="none" spc="0" normalizeH="0" baseline="0" noProof="0" dirty="0">
                <a:ln>
                  <a:noFill/>
                </a:ln>
                <a:solidFill>
                  <a:prstClr val="white"/>
                </a:solidFill>
                <a:effectLst/>
                <a:uLnTx/>
                <a:uFillTx/>
                <a:latin typeface="UD デジタル 教科書体 NP" panose="02020400000000000000" pitchFamily="18" charset="-128"/>
                <a:ea typeface="UD デジタル 教科書体 NP" panose="02020400000000000000" pitchFamily="18"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4400" b="1" i="0" u="none" strike="noStrike" kern="1200" cap="none" spc="0" normalizeH="0" baseline="0" noProof="0" dirty="0">
                  <a:ln>
                    <a:noFill/>
                  </a:ln>
                  <a:solidFill>
                    <a:prstClr val="white"/>
                  </a:solidFill>
                  <a:effectLst/>
                  <a:uLnTx/>
                  <a:uFillTx/>
                  <a:latin typeface="UD デジタル 教科書体 NP" panose="02020400000000000000" pitchFamily="18" charset="-128"/>
                  <a:ea typeface="UD デジタル 教科書体 NP" panose="02020400000000000000" pitchFamily="18" charset="-128"/>
                  <a:cs typeface="+mn-cs"/>
                </a:rPr>
                <a:t>大きく損なわれる</a:t>
              </a:r>
              <a:endParaRPr kumimoji="1" lang="en-US" altLang="ja-JP" sz="4400" b="1" i="0" u="none" strike="noStrike" kern="1200" cap="none" spc="0" normalizeH="0" baseline="0" noProof="0" dirty="0">
                <a:ln>
                  <a:noFill/>
                </a:ln>
                <a:solidFill>
                  <a:prstClr val="white"/>
                </a:solidFill>
                <a:effectLst/>
                <a:uLnTx/>
                <a:uFillTx/>
                <a:latin typeface="UD デジタル 教科書体 NP" panose="02020400000000000000" pitchFamily="18" charset="-128"/>
                <a:ea typeface="UD デジタル 教科書体 NP" panose="02020400000000000000" pitchFamily="18" charset="-128"/>
                <a:cs typeface="+mn-cs"/>
              </a:endParaRPr>
            </a:p>
          </p:txBody>
        </p:sp>
      </p:grpSp>
    </p:spTree>
    <p:extLst>
      <p:ext uri="{BB962C8B-B14F-4D97-AF65-F5344CB8AC3E}">
        <p14:creationId xmlns:p14="http://schemas.microsoft.com/office/powerpoint/2010/main" val="39226790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8">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8">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8">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5B292667-E582-165B-161C-B0FBC27CC2D9}"/>
              </a:ext>
            </a:extLst>
          </p:cNvPr>
          <p:cNvSpPr txBox="1"/>
          <p:nvPr/>
        </p:nvSpPr>
        <p:spPr>
          <a:xfrm>
            <a:off x="11018120" y="150216"/>
            <a:ext cx="861774" cy="6557567"/>
          </a:xfrm>
          <a:prstGeom prst="rect">
            <a:avLst/>
          </a:prstGeom>
          <a:noFill/>
          <a:ln>
            <a:noFill/>
          </a:ln>
        </p:spPr>
        <p:txBody>
          <a:bodyPr vert="eaVert" wrap="square" rtlCol="0">
            <a:spAutoFit/>
          </a:bodyPr>
          <a:lstStyle/>
          <a:p>
            <a:r>
              <a:rPr kumimoji="1" lang="ja-JP" altLang="en-US" sz="4400" b="1" dirty="0">
                <a:latin typeface="UD デジタル 教科書体 NP" panose="02020400000000000000" pitchFamily="18" charset="-128"/>
                <a:ea typeface="UD デジタル 教科書体 NP" panose="02020400000000000000" pitchFamily="18" charset="-128"/>
              </a:rPr>
              <a:t>二つの対環境戦略</a:t>
            </a:r>
            <a:endParaRPr kumimoji="1" lang="en-US" altLang="ja-JP" sz="4400" b="1" dirty="0">
              <a:latin typeface="UD デジタル 教科書体 NP" panose="02020400000000000000" pitchFamily="18" charset="-128"/>
              <a:ea typeface="UD デジタル 教科書体 NP" panose="02020400000000000000" pitchFamily="18" charset="-128"/>
            </a:endParaRPr>
          </a:p>
        </p:txBody>
      </p:sp>
      <p:sp>
        <p:nvSpPr>
          <p:cNvPr id="3" name="テキスト ボックス 2">
            <a:extLst>
              <a:ext uri="{FF2B5EF4-FFF2-40B4-BE49-F238E27FC236}">
                <a16:creationId xmlns:a16="http://schemas.microsoft.com/office/drawing/2014/main" id="{9AD47663-9559-6D8F-542A-47EEE94725DC}"/>
              </a:ext>
            </a:extLst>
          </p:cNvPr>
          <p:cNvSpPr txBox="1"/>
          <p:nvPr/>
        </p:nvSpPr>
        <p:spPr>
          <a:xfrm>
            <a:off x="8252294" y="205217"/>
            <a:ext cx="2893100" cy="6557567"/>
          </a:xfrm>
          <a:prstGeom prst="rect">
            <a:avLst/>
          </a:prstGeom>
          <a:noFill/>
          <a:ln>
            <a:noFill/>
          </a:ln>
        </p:spPr>
        <p:txBody>
          <a:bodyPr vert="eaVert" wrap="square" rtlCol="0">
            <a:spAutoFit/>
          </a:bodyPr>
          <a:lstStyle/>
          <a:p>
            <a:r>
              <a:rPr kumimoji="1" lang="ja-JP" altLang="en-US" sz="4400" b="1" dirty="0">
                <a:solidFill>
                  <a:srgbClr val="FFC000"/>
                </a:solidFill>
                <a:latin typeface="UD デジタル 教科書体 NP" panose="02020400000000000000" pitchFamily="18" charset="-128"/>
                <a:ea typeface="UD デジタル 教科書体 NP" panose="02020400000000000000" pitchFamily="18" charset="-128"/>
              </a:rPr>
              <a:t>共生型戦略</a:t>
            </a:r>
            <a:endParaRPr kumimoji="1" lang="en-US" altLang="ja-JP" sz="4400" b="1" dirty="0">
              <a:solidFill>
                <a:srgbClr val="FFC000"/>
              </a:solidFill>
              <a:latin typeface="UD デジタル 教科書体 NP" panose="02020400000000000000" pitchFamily="18" charset="-128"/>
              <a:ea typeface="UD デジタル 教科書体 NP" panose="02020400000000000000" pitchFamily="18" charset="-128"/>
            </a:endParaRPr>
          </a:p>
          <a:p>
            <a:r>
              <a:rPr kumimoji="1" lang="ja-JP" altLang="en-US" sz="4400" b="1" dirty="0">
                <a:latin typeface="UD デジタル 教科書体 NP" panose="02020400000000000000" pitchFamily="18" charset="-128"/>
                <a:ea typeface="UD デジタル 教科書体 NP" panose="02020400000000000000" pitchFamily="18" charset="-128"/>
              </a:rPr>
              <a:t>　</a:t>
            </a:r>
            <a:r>
              <a:rPr kumimoji="1" lang="ja-JP" altLang="en-US" sz="4400" b="1" dirty="0">
                <a:solidFill>
                  <a:srgbClr val="FFC000"/>
                </a:solidFill>
                <a:latin typeface="UD デジタル 教科書体 NP" panose="02020400000000000000" pitchFamily="18" charset="-128"/>
                <a:ea typeface="UD デジタル 教科書体 NP" panose="02020400000000000000" pitchFamily="18" charset="-128"/>
              </a:rPr>
              <a:t>＝</a:t>
            </a:r>
            <a:r>
              <a:rPr kumimoji="1" lang="ja-JP" altLang="en-US" sz="4400" b="1" dirty="0">
                <a:latin typeface="UD デジタル 教科書体 NP" panose="02020400000000000000" pitchFamily="18" charset="-128"/>
                <a:ea typeface="UD デジタル 教科書体 NP" panose="02020400000000000000" pitchFamily="18" charset="-128"/>
              </a:rPr>
              <a:t>資源の持続的利用</a:t>
            </a:r>
            <a:endParaRPr kumimoji="1" lang="en-US" altLang="ja-JP" sz="4400" b="1" dirty="0">
              <a:latin typeface="UD デジタル 教科書体 NP" panose="02020400000000000000" pitchFamily="18" charset="-128"/>
              <a:ea typeface="UD デジタル 教科書体 NP" panose="02020400000000000000" pitchFamily="18" charset="-128"/>
            </a:endParaRPr>
          </a:p>
          <a:p>
            <a:r>
              <a:rPr kumimoji="1" lang="ja-JP" altLang="en-US" sz="4400" b="1" dirty="0">
                <a:solidFill>
                  <a:srgbClr val="FFC000"/>
                </a:solidFill>
                <a:latin typeface="UD デジタル 教科書体 NP" panose="02020400000000000000" pitchFamily="18" charset="-128"/>
                <a:ea typeface="UD デジタル 教科書体 NP" panose="02020400000000000000" pitchFamily="18" charset="-128"/>
              </a:rPr>
              <a:t>征服型戦略</a:t>
            </a:r>
            <a:endParaRPr kumimoji="1" lang="en-US" altLang="ja-JP" sz="4400" b="1" dirty="0">
              <a:solidFill>
                <a:srgbClr val="FFC000"/>
              </a:solidFill>
              <a:latin typeface="UD デジタル 教科書体 NP" panose="02020400000000000000" pitchFamily="18" charset="-128"/>
              <a:ea typeface="UD デジタル 教科書体 NP" panose="02020400000000000000" pitchFamily="18" charset="-128"/>
            </a:endParaRPr>
          </a:p>
          <a:p>
            <a:r>
              <a:rPr kumimoji="1" lang="ja-JP" altLang="en-US" sz="4400" b="1" dirty="0">
                <a:latin typeface="UD デジタル 教科書体 NP" panose="02020400000000000000" pitchFamily="18" charset="-128"/>
                <a:ea typeface="UD デジタル 教科書体 NP" panose="02020400000000000000" pitchFamily="18" charset="-128"/>
              </a:rPr>
              <a:t>　</a:t>
            </a:r>
            <a:r>
              <a:rPr kumimoji="1" lang="ja-JP" altLang="en-US" sz="4400" b="1" dirty="0">
                <a:solidFill>
                  <a:srgbClr val="FFC000"/>
                </a:solidFill>
                <a:latin typeface="UD デジタル 教科書体 NP" panose="02020400000000000000" pitchFamily="18" charset="-128"/>
                <a:ea typeface="UD デジタル 教科書体 NP" panose="02020400000000000000" pitchFamily="18" charset="-128"/>
              </a:rPr>
              <a:t>＝</a:t>
            </a:r>
            <a:r>
              <a:rPr kumimoji="1" lang="ja-JP" altLang="en-US" sz="4400" b="1" dirty="0">
                <a:latin typeface="UD デジタル 教科書体 NP" panose="02020400000000000000" pitchFamily="18" charset="-128"/>
                <a:ea typeface="UD デジタル 教科書体 NP" panose="02020400000000000000" pitchFamily="18" charset="-128"/>
              </a:rPr>
              <a:t>略奪的な資源利用</a:t>
            </a:r>
            <a:endParaRPr kumimoji="1" lang="en-US" altLang="ja-JP" sz="4400" b="1" dirty="0">
              <a:latin typeface="UD デジタル 教科書体 NP" panose="02020400000000000000" pitchFamily="18" charset="-128"/>
              <a:ea typeface="UD デジタル 教科書体 NP" panose="02020400000000000000" pitchFamily="18" charset="-128"/>
            </a:endParaRPr>
          </a:p>
        </p:txBody>
      </p:sp>
      <p:sp>
        <p:nvSpPr>
          <p:cNvPr id="4" name="テキスト ボックス 3">
            <a:extLst>
              <a:ext uri="{FF2B5EF4-FFF2-40B4-BE49-F238E27FC236}">
                <a16:creationId xmlns:a16="http://schemas.microsoft.com/office/drawing/2014/main" id="{22871A86-742F-A68C-046B-5E4C29B0E2C8}"/>
              </a:ext>
            </a:extLst>
          </p:cNvPr>
          <p:cNvSpPr txBox="1"/>
          <p:nvPr/>
        </p:nvSpPr>
        <p:spPr>
          <a:xfrm>
            <a:off x="6697507" y="1600186"/>
            <a:ext cx="1538883" cy="4562724"/>
          </a:xfrm>
          <a:prstGeom prst="rect">
            <a:avLst/>
          </a:prstGeom>
          <a:noFill/>
          <a:ln>
            <a:noFill/>
          </a:ln>
        </p:spPr>
        <p:txBody>
          <a:bodyPr vert="eaVert" wrap="square" rtlCol="0">
            <a:spAutoFit/>
          </a:bodyPr>
          <a:lstStyle/>
          <a:p>
            <a:r>
              <a:rPr kumimoji="1" lang="ja-JP" altLang="en-US" sz="4400" b="1" dirty="0">
                <a:latin typeface="UD デジタル 教科書体 NP" panose="02020400000000000000" pitchFamily="18" charset="-128"/>
                <a:ea typeface="UD デジタル 教科書体 NP" panose="02020400000000000000" pitchFamily="18" charset="-128"/>
              </a:rPr>
              <a:t>土地との結びつきという点</a:t>
            </a:r>
            <a:endParaRPr kumimoji="1" lang="en-US" altLang="ja-JP" sz="4400" b="1" dirty="0">
              <a:latin typeface="UD デジタル 教科書体 NP" panose="02020400000000000000" pitchFamily="18" charset="-128"/>
              <a:ea typeface="UD デジタル 教科書体 NP" panose="02020400000000000000" pitchFamily="18" charset="-128"/>
            </a:endParaRPr>
          </a:p>
        </p:txBody>
      </p:sp>
      <p:sp>
        <p:nvSpPr>
          <p:cNvPr id="5" name="テキスト ボックス 4">
            <a:extLst>
              <a:ext uri="{FF2B5EF4-FFF2-40B4-BE49-F238E27FC236}">
                <a16:creationId xmlns:a16="http://schemas.microsoft.com/office/drawing/2014/main" id="{0167507C-EC1F-C0F9-F21E-8194A7FE1598}"/>
              </a:ext>
            </a:extLst>
          </p:cNvPr>
          <p:cNvSpPr txBox="1"/>
          <p:nvPr/>
        </p:nvSpPr>
        <p:spPr>
          <a:xfrm>
            <a:off x="5357402" y="205217"/>
            <a:ext cx="1538883" cy="6557567"/>
          </a:xfrm>
          <a:prstGeom prst="rect">
            <a:avLst/>
          </a:prstGeom>
          <a:noFill/>
          <a:ln>
            <a:noFill/>
          </a:ln>
        </p:spPr>
        <p:txBody>
          <a:bodyPr vert="eaVert" wrap="square" rtlCol="0">
            <a:spAutoFit/>
          </a:bodyPr>
          <a:lstStyle/>
          <a:p>
            <a:r>
              <a:rPr kumimoji="1" lang="ja-JP" altLang="en-US" sz="4400" b="1" dirty="0">
                <a:solidFill>
                  <a:srgbClr val="FFC000"/>
                </a:solidFill>
                <a:latin typeface="UD デジタル 教科書体 NP" panose="02020400000000000000" pitchFamily="18" charset="-128"/>
                <a:ea typeface="UD デジタル 教科書体 NP" panose="02020400000000000000" pitchFamily="18" charset="-128"/>
              </a:rPr>
              <a:t>定着型＝</a:t>
            </a:r>
            <a:r>
              <a:rPr kumimoji="1" lang="ja-JP" altLang="en-US" sz="4400" b="1" dirty="0">
                <a:latin typeface="UD デジタル 教科書体 NP" panose="02020400000000000000" pitchFamily="18" charset="-128"/>
                <a:ea typeface="UD デジタル 教科書体 NP" panose="02020400000000000000" pitchFamily="18" charset="-128"/>
              </a:rPr>
              <a:t>共生型戦略</a:t>
            </a:r>
            <a:endParaRPr kumimoji="1" lang="en-US" altLang="ja-JP" sz="4400" b="1" dirty="0">
              <a:latin typeface="UD デジタル 教科書体 NP" panose="02020400000000000000" pitchFamily="18" charset="-128"/>
              <a:ea typeface="UD デジタル 教科書体 NP" panose="02020400000000000000" pitchFamily="18" charset="-128"/>
            </a:endParaRPr>
          </a:p>
          <a:p>
            <a:r>
              <a:rPr kumimoji="1" lang="ja-JP" altLang="en-US" sz="4400" b="1" dirty="0">
                <a:solidFill>
                  <a:srgbClr val="FFC000"/>
                </a:solidFill>
                <a:latin typeface="UD デジタル 教科書体 NP" panose="02020400000000000000" pitchFamily="18" charset="-128"/>
                <a:ea typeface="UD デジタル 教科書体 NP" panose="02020400000000000000" pitchFamily="18" charset="-128"/>
              </a:rPr>
              <a:t>植民型＝</a:t>
            </a:r>
            <a:r>
              <a:rPr kumimoji="1" lang="ja-JP" altLang="en-US" sz="4400" b="1" dirty="0">
                <a:latin typeface="UD デジタル 教科書体 NP" panose="02020400000000000000" pitchFamily="18" charset="-128"/>
                <a:ea typeface="UD デジタル 教科書体 NP" panose="02020400000000000000" pitchFamily="18" charset="-128"/>
              </a:rPr>
              <a:t>征服型戦略</a:t>
            </a:r>
            <a:endParaRPr kumimoji="1" lang="en-US" altLang="ja-JP" sz="4400" b="1" dirty="0">
              <a:latin typeface="UD デジタル 教科書体 NP" panose="02020400000000000000" pitchFamily="18" charset="-128"/>
              <a:ea typeface="UD デジタル 教科書体 NP" panose="02020400000000000000" pitchFamily="18" charset="-128"/>
            </a:endParaRPr>
          </a:p>
        </p:txBody>
      </p:sp>
      <p:sp>
        <p:nvSpPr>
          <p:cNvPr id="6" name="矢印: 左 5">
            <a:extLst>
              <a:ext uri="{FF2B5EF4-FFF2-40B4-BE49-F238E27FC236}">
                <a16:creationId xmlns:a16="http://schemas.microsoft.com/office/drawing/2014/main" id="{459DA6E7-C9CE-FDC5-6F80-E12D802106B4}"/>
              </a:ext>
            </a:extLst>
          </p:cNvPr>
          <p:cNvSpPr/>
          <p:nvPr/>
        </p:nvSpPr>
        <p:spPr>
          <a:xfrm>
            <a:off x="6912189" y="853219"/>
            <a:ext cx="1188000" cy="720000"/>
          </a:xfrm>
          <a:prstGeom prst="leftArrow">
            <a:avLst/>
          </a:prstGeom>
          <a:solidFill>
            <a:srgbClr val="FFC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7" name="テキスト ボックス 6">
            <a:extLst>
              <a:ext uri="{FF2B5EF4-FFF2-40B4-BE49-F238E27FC236}">
                <a16:creationId xmlns:a16="http://schemas.microsoft.com/office/drawing/2014/main" id="{71E26CC2-3875-15CE-D922-BD2EE672925A}"/>
              </a:ext>
            </a:extLst>
          </p:cNvPr>
          <p:cNvSpPr txBox="1"/>
          <p:nvPr/>
        </p:nvSpPr>
        <p:spPr>
          <a:xfrm>
            <a:off x="2229833" y="150215"/>
            <a:ext cx="1538883" cy="6557567"/>
          </a:xfrm>
          <a:prstGeom prst="rect">
            <a:avLst/>
          </a:prstGeom>
          <a:noFill/>
          <a:ln w="12700">
            <a:solidFill>
              <a:schemeClr val="tx1"/>
            </a:solidFill>
          </a:ln>
        </p:spPr>
        <p:txBody>
          <a:bodyPr vert="eaVert" wrap="square" rtlCol="0">
            <a:spAutoFit/>
          </a:bodyPr>
          <a:lstStyle/>
          <a:p>
            <a:r>
              <a:rPr kumimoji="1" lang="ja-JP" altLang="en-US" sz="4400" b="1" dirty="0">
                <a:latin typeface="UD デジタル 教科書体 NP" panose="02020400000000000000" pitchFamily="18" charset="-128"/>
                <a:ea typeface="UD デジタル 教科書体 NP" panose="02020400000000000000" pitchFamily="18" charset="-128"/>
              </a:rPr>
              <a:t>問１どのような点で「対照的」なのか。</a:t>
            </a:r>
            <a:endParaRPr kumimoji="1" lang="en-US" altLang="ja-JP" sz="4400" b="1" dirty="0">
              <a:latin typeface="UD デジタル 教科書体 NP" panose="02020400000000000000" pitchFamily="18" charset="-128"/>
              <a:ea typeface="UD デジタル 教科書体 NP" panose="02020400000000000000" pitchFamily="18" charset="-128"/>
            </a:endParaRPr>
          </a:p>
        </p:txBody>
      </p:sp>
      <p:sp>
        <p:nvSpPr>
          <p:cNvPr id="8" name="矢印: 左 7">
            <a:extLst>
              <a:ext uri="{FF2B5EF4-FFF2-40B4-BE49-F238E27FC236}">
                <a16:creationId xmlns:a16="http://schemas.microsoft.com/office/drawing/2014/main" id="{1A685467-1D9D-464E-0D4C-A9D252197B65}"/>
              </a:ext>
            </a:extLst>
          </p:cNvPr>
          <p:cNvSpPr/>
          <p:nvPr/>
        </p:nvSpPr>
        <p:spPr>
          <a:xfrm rot="10800000">
            <a:off x="4706543" y="853219"/>
            <a:ext cx="691681" cy="729579"/>
          </a:xfrm>
          <a:prstGeom prst="leftArrow">
            <a:avLst/>
          </a:prstGeom>
          <a:noFill/>
          <a:ln w="28575">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9" name="テキスト ボックス 8">
            <a:extLst>
              <a:ext uri="{FF2B5EF4-FFF2-40B4-BE49-F238E27FC236}">
                <a16:creationId xmlns:a16="http://schemas.microsoft.com/office/drawing/2014/main" id="{7FFCFB32-2CF2-5DA1-D796-D79FB6E63C61}"/>
              </a:ext>
            </a:extLst>
          </p:cNvPr>
          <p:cNvSpPr txBox="1"/>
          <p:nvPr/>
        </p:nvSpPr>
        <p:spPr>
          <a:xfrm>
            <a:off x="3844769" y="205217"/>
            <a:ext cx="861774" cy="5755119"/>
          </a:xfrm>
          <a:prstGeom prst="rect">
            <a:avLst/>
          </a:prstGeom>
          <a:noFill/>
          <a:ln>
            <a:noFill/>
          </a:ln>
        </p:spPr>
        <p:txBody>
          <a:bodyPr vert="eaVert" wrap="square" rtlCol="0">
            <a:spAutoFit/>
          </a:bodyPr>
          <a:lstStyle/>
          <a:p>
            <a:r>
              <a:rPr kumimoji="1" lang="ja-JP" altLang="en-US" sz="4400" b="1" dirty="0">
                <a:latin typeface="UD デジタル 教科書体 NP" panose="02020400000000000000" pitchFamily="18" charset="-128"/>
                <a:ea typeface="UD デジタル 教科書体 NP" panose="02020400000000000000" pitchFamily="18" charset="-128"/>
              </a:rPr>
              <a:t>対照的な対環境戦略</a:t>
            </a:r>
            <a:endParaRPr kumimoji="1" lang="en-US" altLang="ja-JP" sz="4400" b="1" dirty="0">
              <a:latin typeface="UD デジタル 教科書体 NP" panose="02020400000000000000" pitchFamily="18" charset="-128"/>
              <a:ea typeface="UD デジタル 教科書体 NP" panose="02020400000000000000" pitchFamily="18" charset="-128"/>
            </a:endParaRPr>
          </a:p>
        </p:txBody>
      </p:sp>
      <p:sp>
        <p:nvSpPr>
          <p:cNvPr id="10" name="テキスト ボックス 9">
            <a:extLst>
              <a:ext uri="{FF2B5EF4-FFF2-40B4-BE49-F238E27FC236}">
                <a16:creationId xmlns:a16="http://schemas.microsoft.com/office/drawing/2014/main" id="{B3357510-79DE-91ED-6694-1768F0CC8524}"/>
              </a:ext>
            </a:extLst>
          </p:cNvPr>
          <p:cNvSpPr txBox="1"/>
          <p:nvPr/>
        </p:nvSpPr>
        <p:spPr>
          <a:xfrm>
            <a:off x="444350" y="150215"/>
            <a:ext cx="1538883" cy="5755119"/>
          </a:xfrm>
          <a:prstGeom prst="rect">
            <a:avLst/>
          </a:prstGeom>
          <a:noFill/>
          <a:ln>
            <a:noFill/>
          </a:ln>
        </p:spPr>
        <p:txBody>
          <a:bodyPr vert="eaVert" wrap="square" rtlCol="0">
            <a:spAutoFit/>
          </a:bodyPr>
          <a:lstStyle/>
          <a:p>
            <a:r>
              <a:rPr kumimoji="1" lang="ja-JP" altLang="en-US" sz="4400" b="1" dirty="0">
                <a:latin typeface="UD デジタル 教科書体 NP" panose="02020400000000000000" pitchFamily="18" charset="-128"/>
                <a:ea typeface="UD デジタル 教科書体 NP" panose="02020400000000000000" pitchFamily="18" charset="-128"/>
              </a:rPr>
              <a:t>答：共生型は</a:t>
            </a:r>
            <a:r>
              <a:rPr kumimoji="1" lang="ja-JP" altLang="en-US" sz="4400" b="1" dirty="0">
                <a:solidFill>
                  <a:srgbClr val="FFC000"/>
                </a:solidFill>
                <a:latin typeface="UD デジタル 教科書体 NP" panose="02020400000000000000" pitchFamily="18" charset="-128"/>
                <a:ea typeface="UD デジタル 教科書体 NP" panose="02020400000000000000" pitchFamily="18" charset="-128"/>
              </a:rPr>
              <a:t>持続的</a:t>
            </a:r>
            <a:endParaRPr kumimoji="1" lang="en-US" altLang="ja-JP" sz="4400" b="1" dirty="0">
              <a:solidFill>
                <a:srgbClr val="FFC000"/>
              </a:solidFill>
              <a:latin typeface="UD デジタル 教科書体 NP" panose="02020400000000000000" pitchFamily="18" charset="-128"/>
              <a:ea typeface="UD デジタル 教科書体 NP" panose="02020400000000000000" pitchFamily="18" charset="-128"/>
            </a:endParaRPr>
          </a:p>
          <a:p>
            <a:r>
              <a:rPr kumimoji="1" lang="ja-JP" altLang="en-US" sz="4400" b="1" dirty="0">
                <a:latin typeface="UD デジタル 教科書体 NP" panose="02020400000000000000" pitchFamily="18" charset="-128"/>
                <a:ea typeface="UD デジタル 教科書体 NP" panose="02020400000000000000" pitchFamily="18" charset="-128"/>
              </a:rPr>
              <a:t>　　征服型は</a:t>
            </a:r>
            <a:r>
              <a:rPr kumimoji="1" lang="ja-JP" altLang="en-US" sz="4400" b="1" dirty="0">
                <a:solidFill>
                  <a:srgbClr val="FFC000"/>
                </a:solidFill>
                <a:latin typeface="UD デジタル 教科書体 NP" panose="02020400000000000000" pitchFamily="18" charset="-128"/>
                <a:ea typeface="UD デジタル 教科書体 NP" panose="02020400000000000000" pitchFamily="18" charset="-128"/>
              </a:rPr>
              <a:t>略奪的</a:t>
            </a:r>
            <a:endParaRPr kumimoji="1" lang="en-US" altLang="ja-JP" sz="4400" b="1" dirty="0">
              <a:solidFill>
                <a:srgbClr val="FFC000"/>
              </a:solidFill>
              <a:latin typeface="UD デジタル 教科書体 NP" panose="02020400000000000000" pitchFamily="18" charset="-128"/>
              <a:ea typeface="UD デジタル 教科書体 NP" panose="02020400000000000000" pitchFamily="18" charset="-128"/>
            </a:endParaRPr>
          </a:p>
        </p:txBody>
      </p:sp>
    </p:spTree>
    <p:extLst>
      <p:ext uri="{BB962C8B-B14F-4D97-AF65-F5344CB8AC3E}">
        <p14:creationId xmlns:p14="http://schemas.microsoft.com/office/powerpoint/2010/main" val="11023342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5">
                                            <p:txEl>
                                              <p:pRg st="0" end="0"/>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7"/>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allAtOnce"/>
      <p:bldP spid="4" grpId="0" build="allAtOnce"/>
      <p:bldP spid="5" grpId="0" build="allAtOnce"/>
      <p:bldP spid="6" grpId="0" animBg="1"/>
      <p:bldP spid="7" grpId="0" animBg="1"/>
      <p:bldP spid="8" grpId="0" animBg="1"/>
      <p:bldP spid="9" grpId="0" build="allAtOnce"/>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DFBB7BB2-7E8B-EAAF-113E-4DD503FE9D91}"/>
              </a:ext>
            </a:extLst>
          </p:cNvPr>
          <p:cNvSpPr txBox="1"/>
          <p:nvPr/>
        </p:nvSpPr>
        <p:spPr>
          <a:xfrm>
            <a:off x="11074268" y="150215"/>
            <a:ext cx="861774" cy="6557567"/>
          </a:xfrm>
          <a:prstGeom prst="rect">
            <a:avLst/>
          </a:prstGeom>
          <a:noFill/>
          <a:ln>
            <a:noFill/>
          </a:ln>
        </p:spPr>
        <p:txBody>
          <a:bodyPr vert="eaVert" wrap="square" rtlCol="0">
            <a:spAutoFit/>
          </a:bodyPr>
          <a:lstStyle/>
          <a:p>
            <a:r>
              <a:rPr kumimoji="1" lang="ja-JP" altLang="en-US" sz="4400" b="1" dirty="0">
                <a:solidFill>
                  <a:srgbClr val="FFC000"/>
                </a:solidFill>
                <a:latin typeface="UD デジタル 教科書体 NP" panose="02020400000000000000" pitchFamily="18" charset="-128"/>
                <a:ea typeface="UD デジタル 教科書体 NP" panose="02020400000000000000" pitchFamily="18" charset="-128"/>
              </a:rPr>
              <a:t>共生型戦略</a:t>
            </a:r>
            <a:r>
              <a:rPr kumimoji="1" lang="ja-JP" altLang="en-US" sz="4400" b="1" dirty="0">
                <a:latin typeface="UD デジタル 教科書体 NP" panose="02020400000000000000" pitchFamily="18" charset="-128"/>
                <a:ea typeface="UD デジタル 教科書体 NP" panose="02020400000000000000" pitchFamily="18" charset="-128"/>
              </a:rPr>
              <a:t>と</a:t>
            </a:r>
            <a:r>
              <a:rPr kumimoji="1" lang="ja-JP" altLang="en-US" sz="4400" b="1" dirty="0">
                <a:solidFill>
                  <a:srgbClr val="FFC000"/>
                </a:solidFill>
                <a:latin typeface="UD デジタル 教科書体 NP" panose="02020400000000000000" pitchFamily="18" charset="-128"/>
                <a:ea typeface="UD デジタル 教科書体 NP" panose="02020400000000000000" pitchFamily="18" charset="-128"/>
              </a:rPr>
              <a:t>征服型戦略</a:t>
            </a:r>
            <a:endParaRPr kumimoji="1" lang="en-US" altLang="ja-JP" sz="4400" b="1" dirty="0">
              <a:solidFill>
                <a:srgbClr val="FFC000"/>
              </a:solidFill>
              <a:latin typeface="UD デジタル 教科書体 NP" panose="02020400000000000000" pitchFamily="18" charset="-128"/>
              <a:ea typeface="UD デジタル 教科書体 NP" panose="02020400000000000000" pitchFamily="18" charset="-128"/>
            </a:endParaRPr>
          </a:p>
        </p:txBody>
      </p:sp>
      <p:sp>
        <p:nvSpPr>
          <p:cNvPr id="3" name="テキスト ボックス 2">
            <a:extLst>
              <a:ext uri="{FF2B5EF4-FFF2-40B4-BE49-F238E27FC236}">
                <a16:creationId xmlns:a16="http://schemas.microsoft.com/office/drawing/2014/main" id="{89CBE505-E743-9FE3-D686-4E7ABBB95A82}"/>
              </a:ext>
            </a:extLst>
          </p:cNvPr>
          <p:cNvSpPr txBox="1"/>
          <p:nvPr/>
        </p:nvSpPr>
        <p:spPr>
          <a:xfrm>
            <a:off x="8270532" y="150214"/>
            <a:ext cx="2215991" cy="6557567"/>
          </a:xfrm>
          <a:prstGeom prst="rect">
            <a:avLst/>
          </a:prstGeom>
          <a:noFill/>
          <a:ln w="12700">
            <a:noFill/>
          </a:ln>
        </p:spPr>
        <p:txBody>
          <a:bodyPr vert="eaVert" wrap="square" rtlCol="0">
            <a:spAutoFit/>
          </a:bodyPr>
          <a:lstStyle/>
          <a:p>
            <a:r>
              <a:rPr kumimoji="1" lang="ja-JP" altLang="en-US" sz="4400" b="1" dirty="0">
                <a:latin typeface="UD デジタル 教科書体 NP" panose="02020400000000000000" pitchFamily="18" charset="-128"/>
                <a:ea typeface="UD デジタル 教科書体 NP" panose="02020400000000000000" pitchFamily="18" charset="-128"/>
              </a:rPr>
              <a:t>人口一人当たりが</a:t>
            </a:r>
            <a:endParaRPr kumimoji="1" lang="en-US" altLang="ja-JP" sz="4400" b="1" dirty="0">
              <a:latin typeface="UD デジタル 教科書体 NP" panose="02020400000000000000" pitchFamily="18" charset="-128"/>
              <a:ea typeface="UD デジタル 教科書体 NP" panose="02020400000000000000" pitchFamily="18" charset="-128"/>
            </a:endParaRPr>
          </a:p>
          <a:p>
            <a:r>
              <a:rPr kumimoji="1" lang="ja-JP" altLang="en-US" sz="4400" b="1" dirty="0">
                <a:latin typeface="UD デジタル 教科書体 NP" panose="02020400000000000000" pitchFamily="18" charset="-128"/>
                <a:ea typeface="UD デジタル 教科書体 NP" panose="02020400000000000000" pitchFamily="18" charset="-128"/>
              </a:rPr>
              <a:t>環境にもたらす</a:t>
            </a:r>
            <a:endParaRPr kumimoji="1" lang="en-US" altLang="ja-JP" sz="4400" b="1" dirty="0">
              <a:latin typeface="UD デジタル 教科書体 NP" panose="02020400000000000000" pitchFamily="18" charset="-128"/>
              <a:ea typeface="UD デジタル 教科書体 NP" panose="02020400000000000000" pitchFamily="18" charset="-128"/>
            </a:endParaRPr>
          </a:p>
          <a:p>
            <a:r>
              <a:rPr kumimoji="1" lang="ja-JP" altLang="en-US" sz="4400" b="1" dirty="0">
                <a:latin typeface="UD デジタル 教科書体 NP" panose="02020400000000000000" pitchFamily="18" charset="-128"/>
                <a:ea typeface="UD デジタル 教科書体 NP" panose="02020400000000000000" pitchFamily="18" charset="-128"/>
              </a:rPr>
              <a:t>インパクトが異なる</a:t>
            </a:r>
            <a:endParaRPr kumimoji="1" lang="en-US" altLang="ja-JP" sz="4400" b="1" dirty="0">
              <a:solidFill>
                <a:srgbClr val="FFC000"/>
              </a:solidFill>
              <a:latin typeface="UD デジタル 教科書体 NP" panose="02020400000000000000" pitchFamily="18" charset="-128"/>
              <a:ea typeface="UD デジタル 教科書体 NP" panose="02020400000000000000" pitchFamily="18" charset="-128"/>
            </a:endParaRPr>
          </a:p>
        </p:txBody>
      </p:sp>
      <p:sp>
        <p:nvSpPr>
          <p:cNvPr id="4" name="矢印: 左 3">
            <a:extLst>
              <a:ext uri="{FF2B5EF4-FFF2-40B4-BE49-F238E27FC236}">
                <a16:creationId xmlns:a16="http://schemas.microsoft.com/office/drawing/2014/main" id="{2E945744-107B-2572-714A-A5ED3157435D}"/>
              </a:ext>
            </a:extLst>
          </p:cNvPr>
          <p:cNvSpPr/>
          <p:nvPr/>
        </p:nvSpPr>
        <p:spPr>
          <a:xfrm rot="10800000">
            <a:off x="10486523" y="1272607"/>
            <a:ext cx="691681" cy="729579"/>
          </a:xfrm>
          <a:prstGeom prst="leftArrow">
            <a:avLst/>
          </a:prstGeom>
          <a:noFill/>
          <a:ln w="28575">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5" name="テキスト ボックス 4">
            <a:extLst>
              <a:ext uri="{FF2B5EF4-FFF2-40B4-BE49-F238E27FC236}">
                <a16:creationId xmlns:a16="http://schemas.microsoft.com/office/drawing/2014/main" id="{14E7F98C-905D-2405-D52B-0EDDBC892755}"/>
              </a:ext>
            </a:extLst>
          </p:cNvPr>
          <p:cNvSpPr txBox="1"/>
          <p:nvPr/>
        </p:nvSpPr>
        <p:spPr>
          <a:xfrm>
            <a:off x="4642575" y="150214"/>
            <a:ext cx="3570208" cy="6557567"/>
          </a:xfrm>
          <a:prstGeom prst="rect">
            <a:avLst/>
          </a:prstGeom>
          <a:noFill/>
          <a:ln>
            <a:noFill/>
          </a:ln>
        </p:spPr>
        <p:txBody>
          <a:bodyPr vert="eaVert" wrap="square" rtlCol="0">
            <a:spAutoFit/>
          </a:bodyPr>
          <a:lstStyle/>
          <a:p>
            <a:r>
              <a:rPr kumimoji="1" lang="ja-JP" altLang="en-US" sz="4400" b="1" dirty="0">
                <a:latin typeface="UD デジタル 教科書体 NP" panose="02020400000000000000" pitchFamily="18" charset="-128"/>
                <a:ea typeface="UD デジタル 教科書体 NP" panose="02020400000000000000" pitchFamily="18" charset="-128"/>
              </a:rPr>
              <a:t>征服型</a:t>
            </a:r>
            <a:endParaRPr kumimoji="1" lang="en-US" altLang="ja-JP" sz="4400" b="1" dirty="0">
              <a:latin typeface="UD デジタル 教科書体 NP" panose="02020400000000000000" pitchFamily="18" charset="-128"/>
              <a:ea typeface="UD デジタル 教科書体 NP" panose="02020400000000000000" pitchFamily="18" charset="-128"/>
            </a:endParaRPr>
          </a:p>
          <a:p>
            <a:r>
              <a:rPr kumimoji="1" lang="ja-JP" altLang="en-US" sz="4400" b="1" dirty="0">
                <a:latin typeface="UD デジタル 教科書体 NP" panose="02020400000000000000" pitchFamily="18" charset="-128"/>
                <a:ea typeface="UD デジタル 教科書体 NP" panose="02020400000000000000" pitchFamily="18" charset="-128"/>
              </a:rPr>
              <a:t>・共生型戦略を征服し勢　</a:t>
            </a:r>
            <a:endParaRPr kumimoji="1" lang="en-US" altLang="ja-JP" sz="4400" b="1" dirty="0">
              <a:latin typeface="UD デジタル 教科書体 NP" panose="02020400000000000000" pitchFamily="18" charset="-128"/>
              <a:ea typeface="UD デジタル 教科書体 NP" panose="02020400000000000000" pitchFamily="18" charset="-128"/>
            </a:endParaRPr>
          </a:p>
          <a:p>
            <a:r>
              <a:rPr kumimoji="1" lang="ja-JP" altLang="en-US" sz="4400" b="1" dirty="0">
                <a:latin typeface="UD デジタル 教科書体 NP" panose="02020400000000000000" pitchFamily="18" charset="-128"/>
                <a:ea typeface="UD デジタル 教科書体 NP" panose="02020400000000000000" pitchFamily="18" charset="-128"/>
              </a:rPr>
              <a:t>　力を拡大</a:t>
            </a:r>
            <a:endParaRPr kumimoji="1" lang="en-US" altLang="ja-JP" sz="4400" b="1" dirty="0">
              <a:latin typeface="UD デジタル 教科書体 NP" panose="02020400000000000000" pitchFamily="18" charset="-128"/>
              <a:ea typeface="UD デジタル 教科書体 NP" panose="02020400000000000000" pitchFamily="18" charset="-128"/>
            </a:endParaRPr>
          </a:p>
          <a:p>
            <a:r>
              <a:rPr kumimoji="1" lang="ja-JP" altLang="en-US" sz="4400" b="1" dirty="0">
                <a:latin typeface="UD デジタル 教科書体 NP" panose="02020400000000000000" pitchFamily="18" charset="-128"/>
                <a:ea typeface="UD デジタル 教科書体 NP" panose="02020400000000000000" pitchFamily="18" charset="-128"/>
              </a:rPr>
              <a:t>・征服型どうしの衝突に</a:t>
            </a:r>
            <a:endParaRPr kumimoji="1" lang="en-US" altLang="ja-JP" sz="4400" b="1" dirty="0">
              <a:latin typeface="UD デジタル 教科書体 NP" panose="02020400000000000000" pitchFamily="18" charset="-128"/>
              <a:ea typeface="UD デジタル 教科書体 NP" panose="02020400000000000000" pitchFamily="18" charset="-128"/>
            </a:endParaRPr>
          </a:p>
          <a:p>
            <a:r>
              <a:rPr kumimoji="1" lang="ja-JP" altLang="en-US" sz="4400" b="1" dirty="0">
                <a:latin typeface="UD デジタル 教科書体 NP" panose="02020400000000000000" pitchFamily="18" charset="-128"/>
                <a:ea typeface="UD デジタル 教科書体 NP" panose="02020400000000000000" pitchFamily="18" charset="-128"/>
              </a:rPr>
              <a:t>　よる破壊</a:t>
            </a:r>
            <a:endParaRPr kumimoji="1" lang="en-US" altLang="ja-JP" sz="4400" b="1" dirty="0">
              <a:latin typeface="UD デジタル 教科書体 NP" panose="02020400000000000000" pitchFamily="18" charset="-128"/>
              <a:ea typeface="UD デジタル 教科書体 NP" panose="02020400000000000000" pitchFamily="18" charset="-128"/>
            </a:endParaRPr>
          </a:p>
        </p:txBody>
      </p:sp>
      <p:sp>
        <p:nvSpPr>
          <p:cNvPr id="6" name="矢印: 左 5">
            <a:extLst>
              <a:ext uri="{FF2B5EF4-FFF2-40B4-BE49-F238E27FC236}">
                <a16:creationId xmlns:a16="http://schemas.microsoft.com/office/drawing/2014/main" id="{0008542B-5F0F-1F99-3BA2-1BC858563425}"/>
              </a:ext>
            </a:extLst>
          </p:cNvPr>
          <p:cNvSpPr/>
          <p:nvPr/>
        </p:nvSpPr>
        <p:spPr>
          <a:xfrm>
            <a:off x="3891612" y="1272606"/>
            <a:ext cx="691681" cy="729579"/>
          </a:xfrm>
          <a:prstGeom prst="leftArrow">
            <a:avLst/>
          </a:prstGeom>
          <a:solidFill>
            <a:srgbClr val="FFC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7" name="テキスト ボックス 6">
            <a:extLst>
              <a:ext uri="{FF2B5EF4-FFF2-40B4-BE49-F238E27FC236}">
                <a16:creationId xmlns:a16="http://schemas.microsoft.com/office/drawing/2014/main" id="{C7C7C55D-54E4-359F-7CD6-44283E0B3169}"/>
              </a:ext>
            </a:extLst>
          </p:cNvPr>
          <p:cNvSpPr txBox="1"/>
          <p:nvPr/>
        </p:nvSpPr>
        <p:spPr>
          <a:xfrm>
            <a:off x="1586245" y="87302"/>
            <a:ext cx="2215991" cy="6557567"/>
          </a:xfrm>
          <a:prstGeom prst="rect">
            <a:avLst/>
          </a:prstGeom>
          <a:noFill/>
          <a:ln w="12700">
            <a:solidFill>
              <a:srgbClr val="FFC000"/>
            </a:solidFill>
          </a:ln>
        </p:spPr>
        <p:txBody>
          <a:bodyPr vert="eaVert" wrap="square" rtlCol="0">
            <a:spAutoFit/>
          </a:bodyPr>
          <a:lstStyle/>
          <a:p>
            <a:r>
              <a:rPr kumimoji="1" lang="ja-JP" altLang="en-US" sz="4400" b="1" dirty="0">
                <a:latin typeface="UD デジタル 教科書体 NP" panose="02020400000000000000" pitchFamily="18" charset="-128"/>
                <a:ea typeface="UD デジタル 教科書体 NP" panose="02020400000000000000" pitchFamily="18" charset="-128"/>
              </a:rPr>
              <a:t>征服型が</a:t>
            </a:r>
            <a:endParaRPr kumimoji="1" lang="en-US" altLang="ja-JP" sz="4400" b="1" dirty="0">
              <a:latin typeface="UD デジタル 教科書体 NP" panose="02020400000000000000" pitchFamily="18" charset="-128"/>
              <a:ea typeface="UD デジタル 教科書体 NP" panose="02020400000000000000" pitchFamily="18" charset="-128"/>
            </a:endParaRPr>
          </a:p>
          <a:p>
            <a:r>
              <a:rPr kumimoji="1" lang="ja-JP" altLang="en-US" sz="4400" b="1" dirty="0">
                <a:latin typeface="UD デジタル 教科書体 NP" panose="02020400000000000000" pitchFamily="18" charset="-128"/>
                <a:ea typeface="UD デジタル 教科書体 NP" panose="02020400000000000000" pitchFamily="18" charset="-128"/>
              </a:rPr>
              <a:t>いつまでも優勢であり続けることはできない</a:t>
            </a:r>
            <a:endParaRPr kumimoji="1" lang="en-US" altLang="ja-JP" sz="4400" b="1" dirty="0">
              <a:solidFill>
                <a:srgbClr val="FFC000"/>
              </a:solidFill>
              <a:latin typeface="UD デジタル 教科書体 NP" panose="02020400000000000000" pitchFamily="18" charset="-128"/>
              <a:ea typeface="UD デジタル 教科書体 NP" panose="02020400000000000000" pitchFamily="18" charset="-128"/>
            </a:endParaRPr>
          </a:p>
        </p:txBody>
      </p:sp>
    </p:spTree>
    <p:extLst>
      <p:ext uri="{BB962C8B-B14F-4D97-AF65-F5344CB8AC3E}">
        <p14:creationId xmlns:p14="http://schemas.microsoft.com/office/powerpoint/2010/main" val="24008467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P spid="5" grpId="0"/>
      <p:bldP spid="6" grpId="0" animBg="1"/>
      <p:bldP spid="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32C9AFC0-E8EB-358B-4736-523C13C7B7B6}"/>
              </a:ext>
            </a:extLst>
          </p:cNvPr>
          <p:cNvSpPr txBox="1"/>
          <p:nvPr/>
        </p:nvSpPr>
        <p:spPr>
          <a:xfrm>
            <a:off x="11096039" y="150216"/>
            <a:ext cx="861774" cy="6557567"/>
          </a:xfrm>
          <a:prstGeom prst="rect">
            <a:avLst/>
          </a:prstGeom>
          <a:noFill/>
          <a:ln w="12700">
            <a:noFill/>
          </a:ln>
        </p:spPr>
        <p:txBody>
          <a:bodyPr vert="eaVert" wrap="square" rtlCol="0">
            <a:spAutoFit/>
          </a:bodyPr>
          <a:lstStyle/>
          <a:p>
            <a:r>
              <a:rPr kumimoji="1" lang="ja-JP" altLang="en-US" sz="4400" b="1" dirty="0">
                <a:latin typeface="UD デジタル 教科書体 NP" panose="02020400000000000000" pitchFamily="18" charset="-128"/>
                <a:ea typeface="UD デジタル 教科書体 NP" panose="02020400000000000000" pitchFamily="18" charset="-128"/>
              </a:rPr>
              <a:t>自然の生態系</a:t>
            </a:r>
            <a:endParaRPr kumimoji="1" lang="en-US" altLang="ja-JP" sz="4400" b="1" dirty="0">
              <a:latin typeface="UD デジタル 教科書体 NP" panose="02020400000000000000" pitchFamily="18" charset="-128"/>
              <a:ea typeface="UD デジタル 教科書体 NP" panose="02020400000000000000" pitchFamily="18" charset="-128"/>
            </a:endParaRPr>
          </a:p>
        </p:txBody>
      </p:sp>
      <p:sp>
        <p:nvSpPr>
          <p:cNvPr id="3" name="テキスト ボックス 2">
            <a:extLst>
              <a:ext uri="{FF2B5EF4-FFF2-40B4-BE49-F238E27FC236}">
                <a16:creationId xmlns:a16="http://schemas.microsoft.com/office/drawing/2014/main" id="{6A817F51-B153-B6BA-6E40-48CFCBCDBDD4}"/>
              </a:ext>
            </a:extLst>
          </p:cNvPr>
          <p:cNvSpPr txBox="1"/>
          <p:nvPr/>
        </p:nvSpPr>
        <p:spPr>
          <a:xfrm>
            <a:off x="9693501" y="1657959"/>
            <a:ext cx="1538883" cy="4495335"/>
          </a:xfrm>
          <a:prstGeom prst="rect">
            <a:avLst/>
          </a:prstGeom>
          <a:noFill/>
        </p:spPr>
        <p:txBody>
          <a:bodyPr vert="eaVert"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4400" b="1" i="0" u="none" strike="noStrike" kern="1200" cap="none" spc="0" normalizeH="0" baseline="0" noProof="0" dirty="0">
                <a:ln>
                  <a:noFill/>
                </a:ln>
                <a:effectLst/>
                <a:uLnTx/>
                <a:uFillTx/>
                <a:latin typeface="UD デジタル 教科書体 NP" panose="02020400000000000000" pitchFamily="18" charset="-128"/>
                <a:ea typeface="UD デジタル 教科書体 NP" panose="02020400000000000000" pitchFamily="18" charset="-128"/>
                <a:cs typeface="+mn-cs"/>
              </a:rPr>
              <a:t>生物資源生産の強力な技術</a:t>
            </a:r>
            <a:endParaRPr kumimoji="1" lang="en-US" altLang="ja-JP" sz="4400" b="1" i="0" u="none" strike="noStrike" kern="1200" cap="none" spc="0" normalizeH="0" baseline="0" noProof="0" dirty="0">
              <a:ln>
                <a:noFill/>
              </a:ln>
              <a:effectLst/>
              <a:uLnTx/>
              <a:uFillTx/>
              <a:latin typeface="UD デジタル 教科書体 NP" panose="02020400000000000000" pitchFamily="18" charset="-128"/>
              <a:ea typeface="UD デジタル 教科書体 NP" panose="02020400000000000000" pitchFamily="18" charset="-128"/>
              <a:cs typeface="+mn-cs"/>
            </a:endParaRPr>
          </a:p>
        </p:txBody>
      </p:sp>
      <p:sp>
        <p:nvSpPr>
          <p:cNvPr id="4" name="矢印: 左 3">
            <a:extLst>
              <a:ext uri="{FF2B5EF4-FFF2-40B4-BE49-F238E27FC236}">
                <a16:creationId xmlns:a16="http://schemas.microsoft.com/office/drawing/2014/main" id="{5035FF94-8C01-B20C-EA96-E2F62F490CE0}"/>
              </a:ext>
            </a:extLst>
          </p:cNvPr>
          <p:cNvSpPr/>
          <p:nvPr/>
        </p:nvSpPr>
        <p:spPr>
          <a:xfrm>
            <a:off x="9763664" y="756967"/>
            <a:ext cx="1332000" cy="720000"/>
          </a:xfrm>
          <a:prstGeom prst="leftArrow">
            <a:avLst/>
          </a:prstGeom>
          <a:solidFill>
            <a:srgbClr val="FFC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5" name="テキスト ボックス 4">
            <a:extLst>
              <a:ext uri="{FF2B5EF4-FFF2-40B4-BE49-F238E27FC236}">
                <a16:creationId xmlns:a16="http://schemas.microsoft.com/office/drawing/2014/main" id="{E85366EE-A3C3-85C5-A0FB-D076EE634414}"/>
              </a:ext>
            </a:extLst>
          </p:cNvPr>
          <p:cNvSpPr txBox="1"/>
          <p:nvPr/>
        </p:nvSpPr>
        <p:spPr>
          <a:xfrm>
            <a:off x="8901515" y="153403"/>
            <a:ext cx="861774" cy="3052583"/>
          </a:xfrm>
          <a:prstGeom prst="rect">
            <a:avLst/>
          </a:prstGeom>
          <a:noFill/>
        </p:spPr>
        <p:txBody>
          <a:bodyPr vert="eaVert"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4400" b="1" i="0" u="none" strike="noStrike" kern="1200" cap="none" spc="0" normalizeH="0" baseline="0" noProof="0" dirty="0">
                <a:ln>
                  <a:noFill/>
                </a:ln>
                <a:solidFill>
                  <a:srgbClr val="FFC000"/>
                </a:solidFill>
                <a:effectLst/>
                <a:uLnTx/>
                <a:uFillTx/>
                <a:latin typeface="UD デジタル 教科書体 NP" panose="02020400000000000000" pitchFamily="18" charset="-128"/>
                <a:ea typeface="UD デジタル 教科書体 NP" panose="02020400000000000000" pitchFamily="18" charset="-128"/>
                <a:cs typeface="+mn-cs"/>
              </a:rPr>
              <a:t>人工生態系</a:t>
            </a:r>
            <a:endParaRPr kumimoji="1" lang="en-US" altLang="ja-JP" sz="4400" b="1" i="0" u="none" strike="noStrike" kern="1200" cap="none" spc="0" normalizeH="0" baseline="0" noProof="0" dirty="0">
              <a:ln>
                <a:noFill/>
              </a:ln>
              <a:solidFill>
                <a:srgbClr val="FFC000"/>
              </a:solidFill>
              <a:effectLst/>
              <a:uLnTx/>
              <a:uFillTx/>
              <a:latin typeface="UD デジタル 教科書体 NP" panose="02020400000000000000" pitchFamily="18" charset="-128"/>
              <a:ea typeface="UD デジタル 教科書体 NP" panose="02020400000000000000" pitchFamily="18" charset="-128"/>
              <a:cs typeface="+mn-cs"/>
            </a:endParaRPr>
          </a:p>
        </p:txBody>
      </p:sp>
      <p:sp>
        <p:nvSpPr>
          <p:cNvPr id="6" name="テキスト ボックス 5">
            <a:extLst>
              <a:ext uri="{FF2B5EF4-FFF2-40B4-BE49-F238E27FC236}">
                <a16:creationId xmlns:a16="http://schemas.microsoft.com/office/drawing/2014/main" id="{3CFA7BA6-AFD8-FE23-4887-4BB24DF274D6}"/>
              </a:ext>
            </a:extLst>
          </p:cNvPr>
          <p:cNvSpPr txBox="1"/>
          <p:nvPr/>
        </p:nvSpPr>
        <p:spPr>
          <a:xfrm>
            <a:off x="4633150" y="88341"/>
            <a:ext cx="2215991" cy="6484340"/>
          </a:xfrm>
          <a:prstGeom prst="rect">
            <a:avLst/>
          </a:prstGeom>
          <a:noFill/>
        </p:spPr>
        <p:txBody>
          <a:bodyPr vert="eaVert"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4400" b="1" i="0" u="none" strike="noStrike" kern="1200" cap="none" spc="0" normalizeH="0" baseline="0" noProof="0" dirty="0">
                <a:ln>
                  <a:noFill/>
                </a:ln>
                <a:solidFill>
                  <a:srgbClr val="FFC000"/>
                </a:solidFill>
                <a:effectLst/>
                <a:uLnTx/>
                <a:uFillTx/>
                <a:latin typeface="UD デジタル 教科書体 NP" panose="02020400000000000000" pitchFamily="18" charset="-128"/>
                <a:ea typeface="UD デジタル 教科書体 NP" panose="02020400000000000000" pitchFamily="18" charset="-128"/>
                <a:cs typeface="+mn-cs"/>
              </a:rPr>
              <a:t>害虫の大量発生</a:t>
            </a:r>
            <a:endParaRPr kumimoji="1" lang="en-US" altLang="ja-JP" sz="4400" b="1" i="0" u="none" strike="noStrike" kern="1200" cap="none" spc="0" normalizeH="0" baseline="0" noProof="0" dirty="0">
              <a:ln>
                <a:noFill/>
              </a:ln>
              <a:solidFill>
                <a:srgbClr val="FFC000"/>
              </a:solidFill>
              <a:effectLst/>
              <a:uLnTx/>
              <a:uFillTx/>
              <a:latin typeface="UD デジタル 教科書体 NP" panose="02020400000000000000" pitchFamily="18" charset="-128"/>
              <a:ea typeface="UD デジタル 教科書体 NP" panose="02020400000000000000" pitchFamily="18"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4400" b="1" i="0" u="none" strike="noStrike" kern="1200" cap="none" spc="0" normalizeH="0" baseline="0" noProof="0" dirty="0">
                <a:ln>
                  <a:noFill/>
                </a:ln>
                <a:solidFill>
                  <a:srgbClr val="FFC000"/>
                </a:solidFill>
                <a:effectLst/>
                <a:uLnTx/>
                <a:uFillTx/>
                <a:latin typeface="UD デジタル 教科書体 NP" panose="02020400000000000000" pitchFamily="18" charset="-128"/>
                <a:ea typeface="UD デジタル 教科書体 NP" panose="02020400000000000000" pitchFamily="18" charset="-128"/>
                <a:cs typeface="+mn-cs"/>
              </a:rPr>
              <a:t>＝</a:t>
            </a:r>
            <a:r>
              <a:rPr kumimoji="1" lang="ja-JP" altLang="en-US" sz="4400" b="1" i="0" u="none" strike="noStrike" kern="1200" cap="none" spc="0" normalizeH="0" baseline="0" noProof="0" dirty="0">
                <a:ln>
                  <a:noFill/>
                </a:ln>
                <a:effectLst/>
                <a:uLnTx/>
                <a:uFillTx/>
                <a:latin typeface="UD デジタル 教科書体 NP" panose="02020400000000000000" pitchFamily="18" charset="-128"/>
                <a:ea typeface="UD デジタル 教科書体 NP" panose="02020400000000000000" pitchFamily="18" charset="-128"/>
                <a:cs typeface="+mn-cs"/>
              </a:rPr>
              <a:t>疫病の流行を</a:t>
            </a:r>
            <a:endParaRPr kumimoji="1" lang="en-US" altLang="ja-JP" sz="4400" b="1" i="0" u="none" strike="noStrike" kern="1200" cap="none" spc="0" normalizeH="0" baseline="0" noProof="0" dirty="0">
              <a:ln>
                <a:noFill/>
              </a:ln>
              <a:effectLst/>
              <a:uLnTx/>
              <a:uFillTx/>
              <a:latin typeface="UD デジタル 教科書体 NP" panose="02020400000000000000" pitchFamily="18" charset="-128"/>
              <a:ea typeface="UD デジタル 教科書体 NP" panose="02020400000000000000" pitchFamily="18"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4400" b="1" i="0" u="none" strike="noStrike" kern="1200" cap="none" spc="0" normalizeH="0" baseline="0" noProof="0" dirty="0">
                <a:ln>
                  <a:noFill/>
                </a:ln>
                <a:effectLst/>
                <a:uLnTx/>
                <a:uFillTx/>
                <a:latin typeface="UD デジタル 教科書体 NP" panose="02020400000000000000" pitchFamily="18" charset="-128"/>
                <a:ea typeface="UD デジタル 教科書体 NP" panose="02020400000000000000" pitchFamily="18" charset="-128"/>
                <a:cs typeface="+mn-cs"/>
              </a:rPr>
              <a:t>　もたらしやすい</a:t>
            </a:r>
            <a:endParaRPr kumimoji="1" lang="en-US" altLang="ja-JP" sz="4400" b="1" i="0" u="none" strike="noStrike" kern="1200" cap="none" spc="0" normalizeH="0" baseline="0" noProof="0" dirty="0">
              <a:ln>
                <a:noFill/>
              </a:ln>
              <a:effectLst/>
              <a:uLnTx/>
              <a:uFillTx/>
              <a:latin typeface="UD デジタル 教科書体 NP" panose="02020400000000000000" pitchFamily="18" charset="-128"/>
              <a:ea typeface="UD デジタル 教科書体 NP" panose="02020400000000000000" pitchFamily="18" charset="-128"/>
              <a:cs typeface="+mn-cs"/>
            </a:endParaRPr>
          </a:p>
        </p:txBody>
      </p:sp>
      <p:sp>
        <p:nvSpPr>
          <p:cNvPr id="7" name="テキスト ボックス 6">
            <a:extLst>
              <a:ext uri="{FF2B5EF4-FFF2-40B4-BE49-F238E27FC236}">
                <a16:creationId xmlns:a16="http://schemas.microsoft.com/office/drawing/2014/main" id="{08BF5150-51E9-C4BB-D889-80516504CBBD}"/>
              </a:ext>
            </a:extLst>
          </p:cNvPr>
          <p:cNvSpPr txBox="1"/>
          <p:nvPr/>
        </p:nvSpPr>
        <p:spPr>
          <a:xfrm>
            <a:off x="-35868" y="74591"/>
            <a:ext cx="1538883" cy="6624253"/>
          </a:xfrm>
          <a:prstGeom prst="rect">
            <a:avLst/>
          </a:prstGeom>
          <a:noFill/>
        </p:spPr>
        <p:txBody>
          <a:bodyPr vert="eaVert"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4400" b="1" i="0" u="none" strike="noStrike" kern="1200" cap="none" spc="0" normalizeH="0" baseline="0" noProof="0" dirty="0">
                <a:ln>
                  <a:noFill/>
                </a:ln>
                <a:solidFill>
                  <a:srgbClr val="FFC000"/>
                </a:solidFill>
                <a:effectLst/>
                <a:uLnTx/>
                <a:uFillTx/>
                <a:latin typeface="UD デジタル 教科書体 NP" panose="02020400000000000000" pitchFamily="18" charset="-128"/>
                <a:ea typeface="UD デジタル 教科書体 NP" panose="02020400000000000000" pitchFamily="18" charset="-128"/>
                <a:cs typeface="+mn-cs"/>
              </a:rPr>
              <a:t>⇒ヒトはさらに強力な</a:t>
            </a:r>
            <a:endParaRPr kumimoji="1" lang="en-US" altLang="ja-JP" sz="4400" b="1" i="0" u="none" strike="noStrike" kern="1200" cap="none" spc="0" normalizeH="0" baseline="0" noProof="0" dirty="0">
              <a:ln>
                <a:noFill/>
              </a:ln>
              <a:solidFill>
                <a:srgbClr val="FFC000"/>
              </a:solidFill>
              <a:effectLst/>
              <a:uLnTx/>
              <a:uFillTx/>
              <a:latin typeface="UD デジタル 教科書体 NP" panose="02020400000000000000" pitchFamily="18" charset="-128"/>
              <a:ea typeface="UD デジタル 教科書体 NP" panose="02020400000000000000" pitchFamily="18"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4400" b="1" i="0" u="none" strike="noStrike" kern="1200" cap="none" spc="0" normalizeH="0" baseline="0" noProof="0" dirty="0">
                <a:ln>
                  <a:noFill/>
                </a:ln>
                <a:solidFill>
                  <a:srgbClr val="FFC000"/>
                </a:solidFill>
                <a:effectLst/>
                <a:uLnTx/>
                <a:uFillTx/>
                <a:latin typeface="UD デジタル 教科書体 NP" panose="02020400000000000000" pitchFamily="18" charset="-128"/>
                <a:ea typeface="UD デジタル 教科書体 NP" panose="02020400000000000000" pitchFamily="18" charset="-128"/>
                <a:cs typeface="+mn-cs"/>
              </a:rPr>
              <a:t>　化学的な武器を開発</a:t>
            </a:r>
            <a:endParaRPr kumimoji="1" lang="en-US" altLang="ja-JP" sz="4400" b="1" i="0" u="none" strike="noStrike" kern="1200" cap="none" spc="0" normalizeH="0" baseline="0" noProof="0" dirty="0">
              <a:ln>
                <a:noFill/>
              </a:ln>
              <a:solidFill>
                <a:srgbClr val="FFC000"/>
              </a:solidFill>
              <a:effectLst/>
              <a:uLnTx/>
              <a:uFillTx/>
              <a:latin typeface="UD デジタル 教科書体 NP" panose="02020400000000000000" pitchFamily="18" charset="-128"/>
              <a:ea typeface="UD デジタル 教科書体 NP" panose="02020400000000000000" pitchFamily="18" charset="-128"/>
              <a:cs typeface="+mn-cs"/>
            </a:endParaRPr>
          </a:p>
        </p:txBody>
      </p:sp>
      <p:sp>
        <p:nvSpPr>
          <p:cNvPr id="8" name="テキスト ボックス 7">
            <a:extLst>
              <a:ext uri="{FF2B5EF4-FFF2-40B4-BE49-F238E27FC236}">
                <a16:creationId xmlns:a16="http://schemas.microsoft.com/office/drawing/2014/main" id="{A27F42BF-2F0F-F86C-CA64-AD14D09F4755}"/>
              </a:ext>
            </a:extLst>
          </p:cNvPr>
          <p:cNvSpPr txBox="1"/>
          <p:nvPr/>
        </p:nvSpPr>
        <p:spPr>
          <a:xfrm>
            <a:off x="6783429" y="1651084"/>
            <a:ext cx="2215991" cy="5086943"/>
          </a:xfrm>
          <a:prstGeom prst="rect">
            <a:avLst/>
          </a:prstGeom>
          <a:noFill/>
        </p:spPr>
        <p:txBody>
          <a:bodyPr vert="eaVert" wrap="square" rtlCol="0">
            <a:spAutoFit/>
          </a:bodyPr>
          <a:lstStyle/>
          <a:p>
            <a:r>
              <a:rPr kumimoji="1" lang="ja-JP" altLang="en-US" sz="4400" b="1" i="0" u="none" strike="noStrike" kern="1200" cap="none" spc="0" normalizeH="0" baseline="0" noProof="0" dirty="0">
                <a:ln>
                  <a:noFill/>
                </a:ln>
                <a:solidFill>
                  <a:srgbClr val="FFC000"/>
                </a:solidFill>
                <a:effectLst/>
                <a:uLnTx/>
                <a:uFillTx/>
                <a:latin typeface="UD デジタル 教科書体 NP" panose="02020400000000000000" pitchFamily="18" charset="-128"/>
                <a:ea typeface="UD デジタル 教科書体 NP" panose="02020400000000000000" pitchFamily="18" charset="-128"/>
                <a:cs typeface="+mn-cs"/>
              </a:rPr>
              <a:t>＝</a:t>
            </a:r>
            <a:r>
              <a:rPr kumimoji="1" lang="ja-JP" altLang="en-US" sz="4400" b="1" i="0" u="none" strike="noStrike" kern="1200" cap="none" spc="0" normalizeH="0" baseline="0" noProof="0" dirty="0">
                <a:ln>
                  <a:noFill/>
                </a:ln>
                <a:solidFill>
                  <a:prstClr val="white"/>
                </a:solidFill>
                <a:effectLst/>
                <a:uLnTx/>
                <a:uFillTx/>
                <a:latin typeface="UD デジタル 教科書体 NP" panose="02020400000000000000" pitchFamily="18" charset="-128"/>
                <a:ea typeface="UD デジタル 教科書体 NP" panose="02020400000000000000" pitchFamily="18" charset="-128"/>
                <a:cs typeface="+mn-cs"/>
              </a:rPr>
              <a:t>高密度の個体群　</a:t>
            </a:r>
            <a:endParaRPr kumimoji="1" lang="en-US" altLang="ja-JP" sz="4400" b="1" i="0" u="none" strike="noStrike" kern="1200" cap="none" spc="0" normalizeH="0" baseline="0" noProof="0" dirty="0">
              <a:ln>
                <a:noFill/>
              </a:ln>
              <a:solidFill>
                <a:prstClr val="white"/>
              </a:solidFill>
              <a:effectLst/>
              <a:uLnTx/>
              <a:uFillTx/>
              <a:latin typeface="UD デジタル 教科書体 NP" panose="02020400000000000000" pitchFamily="18" charset="-128"/>
              <a:ea typeface="UD デジタル 教科書体 NP" panose="02020400000000000000" pitchFamily="18" charset="-128"/>
              <a:cs typeface="+mn-cs"/>
            </a:endParaRPr>
          </a:p>
          <a:p>
            <a:r>
              <a:rPr kumimoji="1" lang="ja-JP" altLang="en-US" sz="4400" b="1" i="0" u="none" strike="noStrike" kern="1200" cap="none" spc="0" normalizeH="0" baseline="0" noProof="0" dirty="0">
                <a:ln>
                  <a:noFill/>
                </a:ln>
                <a:solidFill>
                  <a:prstClr val="white"/>
                </a:solidFill>
                <a:effectLst/>
                <a:uLnTx/>
                <a:uFillTx/>
                <a:latin typeface="UD デジタル 教科書体 NP" panose="02020400000000000000" pitchFamily="18" charset="-128"/>
                <a:ea typeface="UD デジタル 教科書体 NP" panose="02020400000000000000" pitchFamily="18" charset="-128"/>
                <a:cs typeface="+mn-cs"/>
              </a:rPr>
              <a:t>　からなる単純な　　</a:t>
            </a:r>
            <a:endParaRPr kumimoji="1" lang="en-US" altLang="ja-JP" sz="4400" b="1" i="0" u="none" strike="noStrike" kern="1200" cap="none" spc="0" normalizeH="0" baseline="0" noProof="0" dirty="0">
              <a:ln>
                <a:noFill/>
              </a:ln>
              <a:solidFill>
                <a:prstClr val="white"/>
              </a:solidFill>
              <a:effectLst/>
              <a:uLnTx/>
              <a:uFillTx/>
              <a:latin typeface="UD デジタル 教科書体 NP" panose="02020400000000000000" pitchFamily="18" charset="-128"/>
              <a:ea typeface="UD デジタル 教科書体 NP" panose="02020400000000000000" pitchFamily="18" charset="-128"/>
              <a:cs typeface="+mn-cs"/>
            </a:endParaRPr>
          </a:p>
          <a:p>
            <a:r>
              <a:rPr kumimoji="1" lang="ja-JP" altLang="en-US" sz="4400" b="1" i="0" u="none" strike="noStrike" kern="1200" cap="none" spc="0" normalizeH="0" baseline="0" noProof="0" dirty="0">
                <a:ln>
                  <a:noFill/>
                </a:ln>
                <a:solidFill>
                  <a:prstClr val="white"/>
                </a:solidFill>
                <a:effectLst/>
                <a:uLnTx/>
                <a:uFillTx/>
                <a:latin typeface="UD デジタル 教科書体 NP" panose="02020400000000000000" pitchFamily="18" charset="-128"/>
                <a:ea typeface="UD デジタル 教科書体 NP" panose="02020400000000000000" pitchFamily="18" charset="-128"/>
                <a:cs typeface="+mn-cs"/>
              </a:rPr>
              <a:t>　生態系</a:t>
            </a:r>
            <a:endParaRPr kumimoji="1" lang="ja-JP" altLang="en-US" dirty="0"/>
          </a:p>
        </p:txBody>
      </p:sp>
      <p:sp>
        <p:nvSpPr>
          <p:cNvPr id="9" name="矢印: 左 8">
            <a:extLst>
              <a:ext uri="{FF2B5EF4-FFF2-40B4-BE49-F238E27FC236}">
                <a16:creationId xmlns:a16="http://schemas.microsoft.com/office/drawing/2014/main" id="{4A73A73F-8F56-0D0C-9FAA-06A86858E92B}"/>
              </a:ext>
            </a:extLst>
          </p:cNvPr>
          <p:cNvSpPr/>
          <p:nvPr/>
        </p:nvSpPr>
        <p:spPr>
          <a:xfrm>
            <a:off x="6903328" y="792382"/>
            <a:ext cx="1944000" cy="720000"/>
          </a:xfrm>
          <a:prstGeom prst="leftArrow">
            <a:avLst/>
          </a:prstGeom>
          <a:solidFill>
            <a:srgbClr val="FFC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0" name="テキスト ボックス 9">
            <a:extLst>
              <a:ext uri="{FF2B5EF4-FFF2-40B4-BE49-F238E27FC236}">
                <a16:creationId xmlns:a16="http://schemas.microsoft.com/office/drawing/2014/main" id="{1197AD1E-8A67-5592-0FFD-46CBEDDE48D6}"/>
              </a:ext>
            </a:extLst>
          </p:cNvPr>
          <p:cNvSpPr txBox="1"/>
          <p:nvPr/>
        </p:nvSpPr>
        <p:spPr>
          <a:xfrm>
            <a:off x="1173481" y="83531"/>
            <a:ext cx="2893100" cy="6881036"/>
          </a:xfrm>
          <a:prstGeom prst="rect">
            <a:avLst/>
          </a:prstGeom>
          <a:noFill/>
        </p:spPr>
        <p:txBody>
          <a:bodyPr vert="eaVert"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4400" b="1" i="0" u="none" strike="noStrike" kern="1200" cap="none" spc="0" normalizeH="0" baseline="0" noProof="0" dirty="0">
                <a:ln>
                  <a:noFill/>
                </a:ln>
                <a:effectLst/>
                <a:uLnTx/>
                <a:uFillTx/>
                <a:latin typeface="UD デジタル 教科書体 NP" panose="02020400000000000000" pitchFamily="18" charset="-128"/>
                <a:ea typeface="UD デジタル 教科書体 NP" panose="02020400000000000000" pitchFamily="18" charset="-128"/>
                <a:cs typeface="+mn-cs"/>
              </a:rPr>
              <a:t>征服型の戦術</a:t>
            </a:r>
            <a:endParaRPr kumimoji="1" lang="en-US" altLang="ja-JP" sz="4400" b="1" i="0" u="none" strike="noStrike" kern="1200" cap="none" spc="0" normalizeH="0" baseline="0" noProof="0" dirty="0">
              <a:ln>
                <a:noFill/>
              </a:ln>
              <a:effectLst/>
              <a:uLnTx/>
              <a:uFillTx/>
              <a:latin typeface="UD デジタル 教科書体 NP" panose="02020400000000000000" pitchFamily="18" charset="-128"/>
              <a:ea typeface="UD デジタル 教科書体 NP" panose="02020400000000000000" pitchFamily="18"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4400" b="1" i="0" u="none" strike="noStrike" kern="1200" cap="none" spc="0" normalizeH="0" baseline="0" noProof="0" dirty="0">
                <a:ln>
                  <a:noFill/>
                </a:ln>
                <a:solidFill>
                  <a:srgbClr val="FFC000"/>
                </a:solidFill>
                <a:effectLst/>
                <a:uLnTx/>
                <a:uFillTx/>
                <a:latin typeface="UD デジタル 教科書体 NP" panose="02020400000000000000" pitchFamily="18" charset="-128"/>
                <a:ea typeface="UD デジタル 教科書体 NP" panose="02020400000000000000" pitchFamily="18" charset="-128"/>
                <a:cs typeface="+mn-cs"/>
              </a:rPr>
              <a:t>＝力（化学的手段）で克服</a:t>
            </a:r>
            <a:endParaRPr kumimoji="1" lang="en-US" altLang="ja-JP" sz="4400" b="1" i="0" u="none" strike="noStrike" kern="1200" cap="none" spc="0" normalizeH="0" baseline="0" noProof="0" dirty="0">
              <a:ln>
                <a:noFill/>
              </a:ln>
              <a:solidFill>
                <a:srgbClr val="FFC000"/>
              </a:solidFill>
              <a:effectLst/>
              <a:uLnTx/>
              <a:uFillTx/>
              <a:latin typeface="UD デジタル 教科書体 NP" panose="02020400000000000000" pitchFamily="18" charset="-128"/>
              <a:ea typeface="UD デジタル 教科書体 NP" panose="02020400000000000000" pitchFamily="18"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4400" b="1" i="0" u="none" strike="noStrike" kern="1200" cap="none" spc="0" normalizeH="0" baseline="0" noProof="0" dirty="0">
                <a:ln>
                  <a:noFill/>
                </a:ln>
                <a:solidFill>
                  <a:srgbClr val="FFC000"/>
                </a:solidFill>
                <a:effectLst/>
                <a:uLnTx/>
                <a:uFillTx/>
                <a:latin typeface="UD デジタル 教科書体 NP" panose="02020400000000000000" pitchFamily="18" charset="-128"/>
                <a:ea typeface="UD デジタル 教科書体 NP" panose="02020400000000000000" pitchFamily="18" charset="-128"/>
                <a:cs typeface="+mn-cs"/>
              </a:rPr>
              <a:t>⇔</a:t>
            </a:r>
            <a:r>
              <a:rPr kumimoji="1" lang="ja-JP" altLang="en-US" sz="4400" b="1" i="0" u="none" strike="noStrike" kern="1200" cap="none" spc="0" normalizeH="0" baseline="0" noProof="0" dirty="0">
                <a:ln>
                  <a:noFill/>
                </a:ln>
                <a:effectLst/>
                <a:uLnTx/>
                <a:uFillTx/>
                <a:latin typeface="UD デジタル 教科書体 NP" panose="02020400000000000000" pitchFamily="18" charset="-128"/>
                <a:ea typeface="UD デジタル 教科書体 NP" panose="02020400000000000000" pitchFamily="18" charset="-128"/>
                <a:cs typeface="+mn-cs"/>
              </a:rPr>
              <a:t>短期間で</a:t>
            </a:r>
            <a:r>
              <a:rPr kumimoji="1" lang="ja-JP" altLang="en-US" sz="4400" b="1" i="0" u="none" strike="noStrike" kern="1200" cap="none" spc="0" normalizeH="0" baseline="0" noProof="0" dirty="0">
                <a:ln>
                  <a:noFill/>
                </a:ln>
                <a:solidFill>
                  <a:srgbClr val="FFC000"/>
                </a:solidFill>
                <a:effectLst/>
                <a:uLnTx/>
                <a:uFillTx/>
                <a:latin typeface="UD デジタル 教科書体 NP" panose="02020400000000000000" pitchFamily="18" charset="-128"/>
                <a:ea typeface="UD デジタル 教科書体 NP" panose="02020400000000000000" pitchFamily="18" charset="-128"/>
                <a:cs typeface="+mn-cs"/>
              </a:rPr>
              <a:t>抵抗性を進化</a:t>
            </a:r>
            <a:endParaRPr kumimoji="1" lang="en-US" altLang="ja-JP" sz="4400" b="1" i="0" u="none" strike="noStrike" kern="1200" cap="none" spc="0" normalizeH="0" baseline="0" noProof="0" dirty="0">
              <a:ln>
                <a:noFill/>
              </a:ln>
              <a:solidFill>
                <a:srgbClr val="FFC000"/>
              </a:solidFill>
              <a:effectLst/>
              <a:uLnTx/>
              <a:uFillTx/>
              <a:latin typeface="UD デジタル 教科書体 NP" panose="02020400000000000000" pitchFamily="18" charset="-128"/>
              <a:ea typeface="UD デジタル 教科書体 NP" panose="02020400000000000000" pitchFamily="18"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4400" b="1" i="0" u="none" strike="noStrike" kern="1200" cap="none" spc="0" normalizeH="0" baseline="0" noProof="0" dirty="0">
                <a:ln>
                  <a:noFill/>
                </a:ln>
                <a:effectLst/>
                <a:uLnTx/>
                <a:uFillTx/>
                <a:latin typeface="UD デジタル 教科書体 NP" panose="02020400000000000000" pitchFamily="18" charset="-128"/>
                <a:ea typeface="UD デジタル 教科書体 NP" panose="02020400000000000000" pitchFamily="18" charset="-128"/>
                <a:cs typeface="+mn-cs"/>
              </a:rPr>
              <a:t>　させる</a:t>
            </a:r>
            <a:endParaRPr kumimoji="1" lang="en-US" altLang="ja-JP" sz="4400" b="1" i="0" u="none" strike="noStrike" kern="1200" cap="none" spc="0" normalizeH="0" baseline="0" noProof="0" dirty="0">
              <a:ln>
                <a:noFill/>
              </a:ln>
              <a:effectLst/>
              <a:uLnTx/>
              <a:uFillTx/>
              <a:latin typeface="UD デジタル 教科書体 NP" panose="02020400000000000000" pitchFamily="18" charset="-128"/>
              <a:ea typeface="UD デジタル 教科書体 NP" panose="02020400000000000000" pitchFamily="18" charset="-128"/>
              <a:cs typeface="+mn-cs"/>
            </a:endParaRPr>
          </a:p>
        </p:txBody>
      </p:sp>
      <p:sp>
        <p:nvSpPr>
          <p:cNvPr id="11" name="矢印: 左 10">
            <a:extLst>
              <a:ext uri="{FF2B5EF4-FFF2-40B4-BE49-F238E27FC236}">
                <a16:creationId xmlns:a16="http://schemas.microsoft.com/office/drawing/2014/main" id="{BF0355AE-EB19-67D6-F550-CC0B7838A832}"/>
              </a:ext>
            </a:extLst>
          </p:cNvPr>
          <p:cNvSpPr/>
          <p:nvPr/>
        </p:nvSpPr>
        <p:spPr>
          <a:xfrm>
            <a:off x="3952781" y="792382"/>
            <a:ext cx="756000" cy="720000"/>
          </a:xfrm>
          <a:prstGeom prst="leftArrow">
            <a:avLst/>
          </a:prstGeom>
          <a:solidFill>
            <a:srgbClr val="FFC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Tree>
    <p:extLst>
      <p:ext uri="{BB962C8B-B14F-4D97-AF65-F5344CB8AC3E}">
        <p14:creationId xmlns:p14="http://schemas.microsoft.com/office/powerpoint/2010/main" val="3813467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0"/>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P spid="5" grpId="0"/>
      <p:bldP spid="6" grpId="0"/>
      <p:bldP spid="7" grpId="0"/>
      <p:bldP spid="8" grpId="0"/>
      <p:bldP spid="9" grpId="0" animBg="1"/>
      <p:bldP spid="10" grpId="0"/>
      <p:bldP spid="1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5169C945-C306-30E2-26B8-9EF79E0754A5}"/>
              </a:ext>
            </a:extLst>
          </p:cNvPr>
          <p:cNvSpPr txBox="1"/>
          <p:nvPr/>
        </p:nvSpPr>
        <p:spPr>
          <a:xfrm>
            <a:off x="10418930" y="150216"/>
            <a:ext cx="1538883" cy="6557567"/>
          </a:xfrm>
          <a:prstGeom prst="rect">
            <a:avLst/>
          </a:prstGeom>
          <a:noFill/>
          <a:ln w="12700">
            <a:noFill/>
          </a:ln>
        </p:spPr>
        <p:txBody>
          <a:bodyPr vert="eaVert" wrap="square" rtlCol="0">
            <a:spAutoFit/>
          </a:bodyPr>
          <a:lstStyle/>
          <a:p>
            <a:r>
              <a:rPr kumimoji="1" lang="ja-JP" altLang="en-US" sz="4400" b="1" dirty="0">
                <a:latin typeface="UD デジタル 教科書体 NP" panose="02020400000000000000" pitchFamily="18" charset="-128"/>
                <a:ea typeface="UD デジタル 教科書体 NP" panose="02020400000000000000" pitchFamily="18" charset="-128"/>
              </a:rPr>
              <a:t>化学的な武器を用いた</a:t>
            </a:r>
            <a:endParaRPr kumimoji="1" lang="en-US" altLang="ja-JP" sz="4400" b="1" dirty="0">
              <a:latin typeface="UD デジタル 教科書体 NP" panose="02020400000000000000" pitchFamily="18" charset="-128"/>
              <a:ea typeface="UD デジタル 教科書体 NP" panose="02020400000000000000" pitchFamily="18" charset="-128"/>
            </a:endParaRPr>
          </a:p>
          <a:p>
            <a:r>
              <a:rPr kumimoji="1" lang="ja-JP" altLang="en-US" sz="4400" b="1" dirty="0">
                <a:latin typeface="UD デジタル 教科書体 NP" panose="02020400000000000000" pitchFamily="18" charset="-128"/>
                <a:ea typeface="UD デジタル 教科書体 NP" panose="02020400000000000000" pitchFamily="18" charset="-128"/>
              </a:rPr>
              <a:t>軍拡競争</a:t>
            </a:r>
            <a:endParaRPr kumimoji="1" lang="en-US" altLang="ja-JP" sz="4400" b="1" dirty="0">
              <a:latin typeface="UD デジタル 教科書体 NP" panose="02020400000000000000" pitchFamily="18" charset="-128"/>
              <a:ea typeface="UD デジタル 教科書体 NP" panose="02020400000000000000" pitchFamily="18" charset="-128"/>
            </a:endParaRPr>
          </a:p>
        </p:txBody>
      </p:sp>
      <p:sp>
        <p:nvSpPr>
          <p:cNvPr id="3" name="矢印: 左 2">
            <a:extLst>
              <a:ext uri="{FF2B5EF4-FFF2-40B4-BE49-F238E27FC236}">
                <a16:creationId xmlns:a16="http://schemas.microsoft.com/office/drawing/2014/main" id="{3E0AE0CF-2970-06D2-F0AC-4EA9281FCEA9}"/>
              </a:ext>
            </a:extLst>
          </p:cNvPr>
          <p:cNvSpPr/>
          <p:nvPr/>
        </p:nvSpPr>
        <p:spPr>
          <a:xfrm>
            <a:off x="5302309" y="642006"/>
            <a:ext cx="5116621" cy="720000"/>
          </a:xfrm>
          <a:prstGeom prst="leftArrow">
            <a:avLst/>
          </a:prstGeom>
          <a:solidFill>
            <a:srgbClr val="FFC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4" name="テキスト ボックス 3">
            <a:extLst>
              <a:ext uri="{FF2B5EF4-FFF2-40B4-BE49-F238E27FC236}">
                <a16:creationId xmlns:a16="http://schemas.microsoft.com/office/drawing/2014/main" id="{0D027666-CD07-4797-4472-22E64F90E229}"/>
              </a:ext>
            </a:extLst>
          </p:cNvPr>
          <p:cNvSpPr txBox="1"/>
          <p:nvPr/>
        </p:nvSpPr>
        <p:spPr>
          <a:xfrm>
            <a:off x="4476406" y="49489"/>
            <a:ext cx="861774" cy="6915076"/>
          </a:xfrm>
          <a:prstGeom prst="rect">
            <a:avLst/>
          </a:prstGeom>
          <a:noFill/>
        </p:spPr>
        <p:txBody>
          <a:bodyPr vert="eaVert"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4400" b="1" i="0" u="none" strike="noStrike" kern="1200" cap="none" spc="0" normalizeH="0" baseline="0" noProof="0" dirty="0">
                <a:ln>
                  <a:noFill/>
                </a:ln>
                <a:solidFill>
                  <a:srgbClr val="FFC000"/>
                </a:solidFill>
                <a:effectLst/>
                <a:uLnTx/>
                <a:uFillTx/>
                <a:latin typeface="UD デジタル 教科書体 NP" panose="02020400000000000000" pitchFamily="18" charset="-128"/>
                <a:ea typeface="UD デジタル 教科書体 NP" panose="02020400000000000000" pitchFamily="18" charset="-128"/>
                <a:cs typeface="+mn-cs"/>
              </a:rPr>
              <a:t>必ずヒトの側が手詰まりに</a:t>
            </a:r>
            <a:endParaRPr kumimoji="1" lang="en-US" altLang="ja-JP" sz="4400" b="1" i="0" u="none" strike="noStrike" kern="1200" cap="none" spc="0" normalizeH="0" baseline="0" noProof="0" dirty="0">
              <a:ln>
                <a:noFill/>
              </a:ln>
              <a:solidFill>
                <a:srgbClr val="FFC000"/>
              </a:solidFill>
              <a:effectLst/>
              <a:uLnTx/>
              <a:uFillTx/>
              <a:latin typeface="UD デジタル 教科書体 NP" panose="02020400000000000000" pitchFamily="18" charset="-128"/>
              <a:ea typeface="UD デジタル 教科書体 NP" panose="02020400000000000000" pitchFamily="18" charset="-128"/>
              <a:cs typeface="+mn-cs"/>
            </a:endParaRPr>
          </a:p>
        </p:txBody>
      </p:sp>
      <p:sp>
        <p:nvSpPr>
          <p:cNvPr id="6" name="テキスト ボックス 5">
            <a:extLst>
              <a:ext uri="{FF2B5EF4-FFF2-40B4-BE49-F238E27FC236}">
                <a16:creationId xmlns:a16="http://schemas.microsoft.com/office/drawing/2014/main" id="{B895B8E0-E923-075B-48A1-5B3484D8EF9A}"/>
              </a:ext>
            </a:extLst>
          </p:cNvPr>
          <p:cNvSpPr txBox="1"/>
          <p:nvPr/>
        </p:nvSpPr>
        <p:spPr>
          <a:xfrm>
            <a:off x="5500239" y="1455308"/>
            <a:ext cx="2215991" cy="4939158"/>
          </a:xfrm>
          <a:prstGeom prst="rect">
            <a:avLst/>
          </a:prstGeom>
          <a:noFill/>
          <a:ln w="12700">
            <a:noFill/>
          </a:ln>
        </p:spPr>
        <p:txBody>
          <a:bodyPr vert="eaVert" wrap="square" rtlCol="0">
            <a:spAutoFit/>
          </a:bodyPr>
          <a:lstStyle/>
          <a:p>
            <a:r>
              <a:rPr kumimoji="1" lang="ja-JP" altLang="en-US" sz="4400" b="1" dirty="0">
                <a:solidFill>
                  <a:srgbClr val="FFC000"/>
                </a:solidFill>
                <a:latin typeface="UD デジタル 教科書体 NP" panose="02020400000000000000" pitchFamily="18" charset="-128"/>
                <a:ea typeface="UD デジタル 教科書体 NP" panose="02020400000000000000" pitchFamily="18" charset="-128"/>
              </a:rPr>
              <a:t>⇒</a:t>
            </a:r>
            <a:r>
              <a:rPr kumimoji="1" lang="ja-JP" altLang="en-US" sz="4400" b="1" dirty="0">
                <a:latin typeface="UD デジタル 教科書体 NP" panose="02020400000000000000" pitchFamily="18" charset="-128"/>
                <a:ea typeface="UD デジタル 教科書体 NP" panose="02020400000000000000" pitchFamily="18" charset="-128"/>
              </a:rPr>
              <a:t>薬剤の毒の作用　</a:t>
            </a:r>
            <a:endParaRPr kumimoji="1" lang="en-US" altLang="ja-JP" sz="4400" b="1" dirty="0">
              <a:latin typeface="UD デジタル 教科書体 NP" panose="02020400000000000000" pitchFamily="18" charset="-128"/>
              <a:ea typeface="UD デジタル 教科書体 NP" panose="02020400000000000000" pitchFamily="18" charset="-128"/>
            </a:endParaRPr>
          </a:p>
          <a:p>
            <a:r>
              <a:rPr kumimoji="1" lang="ja-JP" altLang="en-US" sz="4400" b="1" dirty="0">
                <a:latin typeface="UD デジタル 教科書体 NP" panose="02020400000000000000" pitchFamily="18" charset="-128"/>
                <a:ea typeface="UD デジタル 教科書体 NP" panose="02020400000000000000" pitchFamily="18" charset="-128"/>
              </a:rPr>
              <a:t>　はヒトを含め生　</a:t>
            </a:r>
            <a:endParaRPr kumimoji="1" lang="en-US" altLang="ja-JP" sz="4400" b="1" dirty="0">
              <a:latin typeface="UD デジタル 教科書体 NP" panose="02020400000000000000" pitchFamily="18" charset="-128"/>
              <a:ea typeface="UD デジタル 教科書体 NP" panose="02020400000000000000" pitchFamily="18" charset="-128"/>
            </a:endParaRPr>
          </a:p>
          <a:p>
            <a:r>
              <a:rPr kumimoji="1" lang="ja-JP" altLang="en-US" sz="4400" b="1" dirty="0">
                <a:latin typeface="UD デジタル 教科書体 NP" panose="02020400000000000000" pitchFamily="18" charset="-128"/>
                <a:ea typeface="UD デジタル 教科書体 NP" panose="02020400000000000000" pitchFamily="18" charset="-128"/>
              </a:rPr>
              <a:t>　物一般に及ぶ</a:t>
            </a:r>
            <a:endParaRPr kumimoji="1" lang="en-US" altLang="ja-JP" sz="4400" b="1" dirty="0">
              <a:latin typeface="UD デジタル 教科書体 NP" panose="02020400000000000000" pitchFamily="18" charset="-128"/>
              <a:ea typeface="UD デジタル 教科書体 NP" panose="02020400000000000000" pitchFamily="18" charset="-128"/>
            </a:endParaRPr>
          </a:p>
        </p:txBody>
      </p:sp>
      <p:sp>
        <p:nvSpPr>
          <p:cNvPr id="8" name="テキスト ボックス 7">
            <a:extLst>
              <a:ext uri="{FF2B5EF4-FFF2-40B4-BE49-F238E27FC236}">
                <a16:creationId xmlns:a16="http://schemas.microsoft.com/office/drawing/2014/main" id="{D1884716-1AFD-321F-9FA6-9725A94970F1}"/>
              </a:ext>
            </a:extLst>
          </p:cNvPr>
          <p:cNvSpPr txBox="1"/>
          <p:nvPr/>
        </p:nvSpPr>
        <p:spPr>
          <a:xfrm>
            <a:off x="8947998" y="1435719"/>
            <a:ext cx="1538883" cy="5191962"/>
          </a:xfrm>
          <a:prstGeom prst="rect">
            <a:avLst/>
          </a:prstGeom>
          <a:noFill/>
          <a:ln w="12700">
            <a:noFill/>
          </a:ln>
        </p:spPr>
        <p:txBody>
          <a:bodyPr vert="eaVert" wrap="square" rtlCol="0">
            <a:spAutoFit/>
          </a:bodyPr>
          <a:lstStyle/>
          <a:p>
            <a:r>
              <a:rPr kumimoji="1" lang="ja-JP" altLang="en-US" sz="4400" b="1" dirty="0">
                <a:latin typeface="UD デジタル 教科書体 NP" panose="02020400000000000000" pitchFamily="18" charset="-128"/>
                <a:ea typeface="UD デジタル 教科書体 NP" panose="02020400000000000000" pitchFamily="18" charset="-128"/>
              </a:rPr>
              <a:t>軍拡</a:t>
            </a:r>
            <a:r>
              <a:rPr kumimoji="1" lang="ja-JP" altLang="en-US" sz="4400" b="1" dirty="0">
                <a:solidFill>
                  <a:srgbClr val="FFC000"/>
                </a:solidFill>
                <a:latin typeface="UD デジタル 教科書体 NP" panose="02020400000000000000" pitchFamily="18" charset="-128"/>
                <a:ea typeface="UD デジタル 教科書体 NP" panose="02020400000000000000" pitchFamily="18" charset="-128"/>
              </a:rPr>
              <a:t>＝</a:t>
            </a:r>
            <a:r>
              <a:rPr kumimoji="1" lang="ja-JP" altLang="en-US" sz="4400" b="1" dirty="0">
                <a:latin typeface="UD デジタル 教科書体 NP" panose="02020400000000000000" pitchFamily="18" charset="-128"/>
                <a:ea typeface="UD デジタル 教科書体 NP" panose="02020400000000000000" pitchFamily="18" charset="-128"/>
              </a:rPr>
              <a:t>敵味方見境の　　</a:t>
            </a:r>
            <a:endParaRPr kumimoji="1" lang="en-US" altLang="ja-JP" sz="4400" b="1" dirty="0">
              <a:latin typeface="UD デジタル 教科書体 NP" panose="02020400000000000000" pitchFamily="18" charset="-128"/>
              <a:ea typeface="UD デジタル 教科書体 NP" panose="02020400000000000000" pitchFamily="18" charset="-128"/>
            </a:endParaRPr>
          </a:p>
          <a:p>
            <a:r>
              <a:rPr kumimoji="1" lang="ja-JP" altLang="en-US" sz="4400" b="1" dirty="0">
                <a:latin typeface="UD デジタル 教科書体 NP" panose="02020400000000000000" pitchFamily="18" charset="-128"/>
                <a:ea typeface="UD デジタル 教科書体 NP" panose="02020400000000000000" pitchFamily="18" charset="-128"/>
              </a:rPr>
              <a:t>　　　ない攻撃</a:t>
            </a:r>
            <a:endParaRPr kumimoji="1" lang="en-US" altLang="ja-JP" sz="4400" b="1" dirty="0">
              <a:latin typeface="UD デジタル 教科書体 NP" panose="02020400000000000000" pitchFamily="18" charset="-128"/>
              <a:ea typeface="UD デジタル 教科書体 NP" panose="02020400000000000000" pitchFamily="18" charset="-128"/>
            </a:endParaRPr>
          </a:p>
        </p:txBody>
      </p:sp>
      <p:sp>
        <p:nvSpPr>
          <p:cNvPr id="9" name="テキスト ボックス 8">
            <a:extLst>
              <a:ext uri="{FF2B5EF4-FFF2-40B4-BE49-F238E27FC236}">
                <a16:creationId xmlns:a16="http://schemas.microsoft.com/office/drawing/2014/main" id="{AF337E11-282A-A453-8337-8C0269C6DFA0}"/>
              </a:ext>
            </a:extLst>
          </p:cNvPr>
          <p:cNvSpPr txBox="1"/>
          <p:nvPr/>
        </p:nvSpPr>
        <p:spPr>
          <a:xfrm>
            <a:off x="7603307" y="1423005"/>
            <a:ext cx="1538883" cy="5373996"/>
          </a:xfrm>
          <a:prstGeom prst="rect">
            <a:avLst/>
          </a:prstGeom>
          <a:noFill/>
          <a:ln w="12700">
            <a:noFill/>
          </a:ln>
        </p:spPr>
        <p:txBody>
          <a:bodyPr vert="eaVert" wrap="square" rtlCol="0">
            <a:spAutoFit/>
          </a:bodyPr>
          <a:lstStyle/>
          <a:p>
            <a:r>
              <a:rPr kumimoji="1" lang="ja-JP" altLang="en-US" sz="4400" b="1" dirty="0">
                <a:latin typeface="UD デジタル 教科書体 NP" panose="02020400000000000000" pitchFamily="18" charset="-128"/>
                <a:ea typeface="UD デジタル 教科書体 NP" panose="02020400000000000000" pitchFamily="18" charset="-128"/>
              </a:rPr>
              <a:t>例：細菌やウイルス</a:t>
            </a:r>
            <a:endParaRPr kumimoji="1" lang="en-US" altLang="ja-JP" sz="4400" b="1" dirty="0">
              <a:latin typeface="UD デジタル 教科書体 NP" panose="02020400000000000000" pitchFamily="18" charset="-128"/>
              <a:ea typeface="UD デジタル 教科書体 NP" panose="02020400000000000000" pitchFamily="18" charset="-128"/>
            </a:endParaRPr>
          </a:p>
          <a:p>
            <a:r>
              <a:rPr kumimoji="1" lang="ja-JP" altLang="en-US" sz="4400" b="1" dirty="0">
                <a:latin typeface="UD デジタル 教科書体 NP" panose="02020400000000000000" pitchFamily="18" charset="-128"/>
                <a:ea typeface="UD デジタル 教科書体 NP" panose="02020400000000000000" pitchFamily="18" charset="-128"/>
              </a:rPr>
              <a:t>　　と人類の戦い</a:t>
            </a:r>
            <a:endParaRPr kumimoji="1" lang="en-US" altLang="ja-JP" sz="4400" b="1" dirty="0">
              <a:latin typeface="UD デジタル 教科書体 NP" panose="02020400000000000000" pitchFamily="18" charset="-128"/>
              <a:ea typeface="UD デジタル 教科書体 NP" panose="02020400000000000000" pitchFamily="18" charset="-128"/>
            </a:endParaRPr>
          </a:p>
        </p:txBody>
      </p:sp>
      <p:sp>
        <p:nvSpPr>
          <p:cNvPr id="10" name="テキスト ボックス 9">
            <a:extLst>
              <a:ext uri="{FF2B5EF4-FFF2-40B4-BE49-F238E27FC236}">
                <a16:creationId xmlns:a16="http://schemas.microsoft.com/office/drawing/2014/main" id="{1DB3EA6E-B36E-77CD-6AC2-540BB3AB6FBC}"/>
              </a:ext>
            </a:extLst>
          </p:cNvPr>
          <p:cNvSpPr txBox="1"/>
          <p:nvPr/>
        </p:nvSpPr>
        <p:spPr>
          <a:xfrm>
            <a:off x="2854985" y="150216"/>
            <a:ext cx="1538883" cy="6588755"/>
          </a:xfrm>
          <a:prstGeom prst="rect">
            <a:avLst/>
          </a:prstGeom>
          <a:noFill/>
          <a:ln w="12700">
            <a:solidFill>
              <a:schemeClr val="tx1">
                <a:lumMod val="95000"/>
              </a:schemeClr>
            </a:solidFill>
          </a:ln>
        </p:spPr>
        <p:txBody>
          <a:bodyPr vert="eaVert" wrap="square" rtlCol="0">
            <a:spAutoFit/>
          </a:bodyPr>
          <a:lstStyle/>
          <a:p>
            <a:r>
              <a:rPr kumimoji="1" lang="ja-JP" altLang="en-US" sz="4400" b="1" i="0" u="none" strike="noStrike" kern="1200" cap="none" spc="0" normalizeH="0" baseline="0" noProof="0" dirty="0">
                <a:ln>
                  <a:noFill/>
                </a:ln>
                <a:solidFill>
                  <a:prstClr val="white"/>
                </a:solidFill>
                <a:effectLst/>
                <a:uLnTx/>
                <a:uFillTx/>
                <a:latin typeface="UD デジタル 教科書体 NP" panose="02020400000000000000" pitchFamily="18" charset="-128"/>
                <a:ea typeface="UD デジタル 教科書体 NP" panose="02020400000000000000" pitchFamily="18" charset="-128"/>
                <a:cs typeface="+mn-cs"/>
              </a:rPr>
              <a:t>問２「必ずヒトの側である」のはなぜか。</a:t>
            </a:r>
            <a:endParaRPr kumimoji="1" lang="ja-JP" altLang="en-US" dirty="0"/>
          </a:p>
        </p:txBody>
      </p:sp>
      <p:sp>
        <p:nvSpPr>
          <p:cNvPr id="11" name="テキスト ボックス 10">
            <a:extLst>
              <a:ext uri="{FF2B5EF4-FFF2-40B4-BE49-F238E27FC236}">
                <a16:creationId xmlns:a16="http://schemas.microsoft.com/office/drawing/2014/main" id="{EDC8405E-DC8F-C99E-15B5-222815AD37C7}"/>
              </a:ext>
            </a:extLst>
          </p:cNvPr>
          <p:cNvSpPr txBox="1"/>
          <p:nvPr/>
        </p:nvSpPr>
        <p:spPr>
          <a:xfrm>
            <a:off x="-88875" y="150215"/>
            <a:ext cx="2893100" cy="6557567"/>
          </a:xfrm>
          <a:prstGeom prst="rect">
            <a:avLst/>
          </a:prstGeom>
          <a:noFill/>
          <a:ln w="12700">
            <a:noFill/>
          </a:ln>
        </p:spPr>
        <p:txBody>
          <a:bodyPr vert="eaVert" wrap="square" rtlCol="0">
            <a:spAutoFit/>
          </a:bodyPr>
          <a:lstStyle/>
          <a:p>
            <a:r>
              <a:rPr kumimoji="1" lang="ja-JP" altLang="en-US" sz="4400" b="1" dirty="0">
                <a:latin typeface="UD デジタル 教科書体 NP" panose="02020400000000000000" pitchFamily="18" charset="-128"/>
                <a:ea typeface="UD デジタル 教科書体 NP" panose="02020400000000000000" pitchFamily="18" charset="-128"/>
              </a:rPr>
              <a:t>答：害虫や雑草の世代時間がヒトより短く、短時間で抵抗性を進化させることができるから。</a:t>
            </a:r>
            <a:endParaRPr kumimoji="1" lang="en-US" altLang="ja-JP" sz="4400" b="1" dirty="0">
              <a:latin typeface="UD デジタル 教科書体 NP" panose="02020400000000000000" pitchFamily="18" charset="-128"/>
              <a:ea typeface="UD デジタル 教科書体 NP" panose="02020400000000000000" pitchFamily="18" charset="-128"/>
            </a:endParaRPr>
          </a:p>
        </p:txBody>
      </p:sp>
    </p:spTree>
    <p:extLst>
      <p:ext uri="{BB962C8B-B14F-4D97-AF65-F5344CB8AC3E}">
        <p14:creationId xmlns:p14="http://schemas.microsoft.com/office/powerpoint/2010/main" val="4035734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1"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1"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1"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1" nodeType="clickEffect">
                                  <p:stCondLst>
                                    <p:cond delay="0"/>
                                  </p:stCondLst>
                                  <p:childTnLst>
                                    <p:set>
                                      <p:cBhvr>
                                        <p:cTn id="3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1"/>
      <p:bldP spid="3" grpId="0" animBg="1"/>
      <p:bldP spid="4" grpId="0"/>
      <p:bldP spid="6" grpId="1"/>
      <p:bldP spid="8" grpId="1"/>
      <p:bldP spid="9" grpId="1"/>
      <p:bldP spid="10" grpId="0" animBg="1"/>
      <p:bldP spid="11"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5F405BCC-D093-CB00-1075-AD8F2229B7B8}"/>
              </a:ext>
            </a:extLst>
          </p:cNvPr>
          <p:cNvSpPr txBox="1"/>
          <p:nvPr/>
        </p:nvSpPr>
        <p:spPr>
          <a:xfrm>
            <a:off x="7166649" y="0"/>
            <a:ext cx="1538883" cy="6675811"/>
          </a:xfrm>
          <a:prstGeom prst="rect">
            <a:avLst/>
          </a:prstGeom>
          <a:noFill/>
          <a:ln w="12700">
            <a:noFill/>
          </a:ln>
        </p:spPr>
        <p:txBody>
          <a:bodyPr vert="eaVert" wrap="square" rtlCol="0">
            <a:spAutoFit/>
          </a:bodyPr>
          <a:lstStyle/>
          <a:p>
            <a:r>
              <a:rPr kumimoji="1" lang="ja-JP" altLang="en-US" sz="4400" b="1" dirty="0">
                <a:latin typeface="UD デジタル 教科書体 NP" panose="02020400000000000000" pitchFamily="18" charset="-128"/>
                <a:ea typeface="UD デジタル 教科書体 NP" panose="02020400000000000000" pitchFamily="18" charset="-128"/>
              </a:rPr>
              <a:t>・二十世紀半ば過ぎまで</a:t>
            </a:r>
            <a:endParaRPr kumimoji="1" lang="en-US" altLang="ja-JP" sz="4400" b="1" dirty="0">
              <a:latin typeface="UD デジタル 教科書体 NP" panose="02020400000000000000" pitchFamily="18" charset="-128"/>
              <a:ea typeface="UD デジタル 教科書体 NP" panose="02020400000000000000" pitchFamily="18" charset="-128"/>
            </a:endParaRPr>
          </a:p>
          <a:p>
            <a:r>
              <a:rPr kumimoji="1" lang="ja-JP" altLang="en-US" sz="4400" b="1" dirty="0">
                <a:latin typeface="UD デジタル 教科書体 NP" panose="02020400000000000000" pitchFamily="18" charset="-128"/>
                <a:ea typeface="UD デジタル 教科書体 NP" panose="02020400000000000000" pitchFamily="18" charset="-128"/>
              </a:rPr>
              <a:t>　</a:t>
            </a:r>
            <a:r>
              <a:rPr kumimoji="1" lang="ja-JP" altLang="en-US" sz="4400" b="1" dirty="0">
                <a:solidFill>
                  <a:srgbClr val="FFC000"/>
                </a:solidFill>
                <a:latin typeface="UD デジタル 教科書体 NP" panose="02020400000000000000" pitchFamily="18" charset="-128"/>
                <a:ea typeface="UD デジタル 教科書体 NP" panose="02020400000000000000" pitchFamily="18" charset="-128"/>
              </a:rPr>
              <a:t>＝</a:t>
            </a:r>
            <a:r>
              <a:rPr kumimoji="1" lang="ja-JP" altLang="en-US" sz="4400" b="1" dirty="0">
                <a:latin typeface="UD デジタル 教科書体 NP" panose="02020400000000000000" pitchFamily="18" charset="-128"/>
                <a:ea typeface="UD デジタル 教科書体 NP" panose="02020400000000000000" pitchFamily="18" charset="-128"/>
              </a:rPr>
              <a:t>化学合成物質は万能</a:t>
            </a:r>
            <a:endParaRPr kumimoji="1" lang="en-US" altLang="ja-JP" sz="4400" b="1" dirty="0">
              <a:latin typeface="UD デジタル 教科書体 NP" panose="02020400000000000000" pitchFamily="18" charset="-128"/>
              <a:ea typeface="UD デジタル 教科書体 NP" panose="02020400000000000000" pitchFamily="18" charset="-128"/>
            </a:endParaRPr>
          </a:p>
        </p:txBody>
      </p:sp>
      <p:sp>
        <p:nvSpPr>
          <p:cNvPr id="3" name="矢印: 左右 2">
            <a:extLst>
              <a:ext uri="{FF2B5EF4-FFF2-40B4-BE49-F238E27FC236}">
                <a16:creationId xmlns:a16="http://schemas.microsoft.com/office/drawing/2014/main" id="{0F697EFF-4103-9002-F1C7-133448A1FE8D}"/>
              </a:ext>
            </a:extLst>
          </p:cNvPr>
          <p:cNvSpPr/>
          <p:nvPr/>
        </p:nvSpPr>
        <p:spPr>
          <a:xfrm>
            <a:off x="5987652" y="871817"/>
            <a:ext cx="1116000" cy="596348"/>
          </a:xfrm>
          <a:prstGeom prst="leftRightArrow">
            <a:avLst>
              <a:gd name="adj1" fmla="val 50000"/>
              <a:gd name="adj2" fmla="val 46000"/>
            </a:avLst>
          </a:prstGeom>
          <a:solidFill>
            <a:srgbClr val="FFC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テキスト ボックス 3">
            <a:extLst>
              <a:ext uri="{FF2B5EF4-FFF2-40B4-BE49-F238E27FC236}">
                <a16:creationId xmlns:a16="http://schemas.microsoft.com/office/drawing/2014/main" id="{E04F97F2-68B0-FAC3-2E9F-662659195BDE}"/>
              </a:ext>
            </a:extLst>
          </p:cNvPr>
          <p:cNvSpPr txBox="1"/>
          <p:nvPr/>
        </p:nvSpPr>
        <p:spPr>
          <a:xfrm>
            <a:off x="3617168" y="52164"/>
            <a:ext cx="2215991" cy="6376141"/>
          </a:xfrm>
          <a:prstGeom prst="rect">
            <a:avLst/>
          </a:prstGeom>
          <a:noFill/>
          <a:ln w="12700">
            <a:noFill/>
          </a:ln>
        </p:spPr>
        <p:txBody>
          <a:bodyPr vert="eaVert" wrap="square" rtlCol="0">
            <a:spAutoFit/>
          </a:bodyPr>
          <a:lstStyle/>
          <a:p>
            <a:r>
              <a:rPr kumimoji="1" lang="ja-JP" altLang="en-US" sz="4400" b="1" dirty="0">
                <a:latin typeface="UD デジタル 教科書体 NP" panose="02020400000000000000" pitchFamily="18" charset="-128"/>
                <a:ea typeface="UD デジタル 教科書体 NP" panose="02020400000000000000" pitchFamily="18" charset="-128"/>
              </a:rPr>
              <a:t>・二十世紀半最後の四半</a:t>
            </a:r>
            <a:endParaRPr kumimoji="1" lang="en-US" altLang="ja-JP" sz="4400" b="1" dirty="0">
              <a:latin typeface="UD デジタル 教科書体 NP" panose="02020400000000000000" pitchFamily="18" charset="-128"/>
              <a:ea typeface="UD デジタル 教科書体 NP" panose="02020400000000000000" pitchFamily="18" charset="-128"/>
            </a:endParaRPr>
          </a:p>
          <a:p>
            <a:r>
              <a:rPr kumimoji="1" lang="ja-JP" altLang="en-US" sz="4400" b="1" dirty="0">
                <a:latin typeface="UD デジタル 教科書体 NP" panose="02020400000000000000" pitchFamily="18" charset="-128"/>
                <a:ea typeface="UD デジタル 教科書体 NP" panose="02020400000000000000" pitchFamily="18" charset="-128"/>
              </a:rPr>
              <a:t>　世紀以降、化学合成物　</a:t>
            </a:r>
            <a:endParaRPr kumimoji="1" lang="en-US" altLang="ja-JP" sz="4400" b="1" dirty="0">
              <a:latin typeface="UD デジタル 教科書体 NP" panose="02020400000000000000" pitchFamily="18" charset="-128"/>
              <a:ea typeface="UD デジタル 教科書体 NP" panose="02020400000000000000" pitchFamily="18" charset="-128"/>
            </a:endParaRPr>
          </a:p>
          <a:p>
            <a:r>
              <a:rPr kumimoji="1" lang="ja-JP" altLang="en-US" sz="4400" b="1" dirty="0">
                <a:latin typeface="UD デジタル 教科書体 NP" panose="02020400000000000000" pitchFamily="18" charset="-128"/>
                <a:ea typeface="UD デジタル 教科書体 NP" panose="02020400000000000000" pitchFamily="18" charset="-128"/>
              </a:rPr>
              <a:t>　質の危険性に気づく</a:t>
            </a:r>
            <a:endParaRPr kumimoji="1" lang="en-US" altLang="ja-JP" sz="4400" b="1" dirty="0">
              <a:latin typeface="UD デジタル 教科書体 NP" panose="02020400000000000000" pitchFamily="18" charset="-128"/>
              <a:ea typeface="UD デジタル 教科書体 NP" panose="02020400000000000000" pitchFamily="18" charset="-128"/>
            </a:endParaRPr>
          </a:p>
        </p:txBody>
      </p:sp>
    </p:spTree>
    <p:extLst>
      <p:ext uri="{BB962C8B-B14F-4D97-AF65-F5344CB8AC3E}">
        <p14:creationId xmlns:p14="http://schemas.microsoft.com/office/powerpoint/2010/main" val="20674426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1"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1"/>
      <p:bldP spid="3" grpId="0" animBg="1"/>
      <p:bldP spid="4"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931E23-64E1-538B-4671-DAA2D825C057}"/>
            </a:ext>
          </a:extLst>
        </p:cNvPr>
        <p:cNvGrpSpPr/>
        <p:nvPr/>
      </p:nvGrpSpPr>
      <p:grpSpPr>
        <a:xfrm>
          <a:off x="0" y="0"/>
          <a:ext cx="0" cy="0"/>
          <a:chOff x="0" y="0"/>
          <a:chExt cx="0" cy="0"/>
        </a:xfrm>
      </p:grpSpPr>
      <p:sp>
        <p:nvSpPr>
          <p:cNvPr id="5" name="テキスト ボックス 4">
            <a:extLst>
              <a:ext uri="{FF2B5EF4-FFF2-40B4-BE49-F238E27FC236}">
                <a16:creationId xmlns:a16="http://schemas.microsoft.com/office/drawing/2014/main" id="{8807B91F-EFA8-0498-E03C-5681BD2763E3}"/>
              </a:ext>
            </a:extLst>
          </p:cNvPr>
          <p:cNvSpPr txBox="1"/>
          <p:nvPr/>
        </p:nvSpPr>
        <p:spPr>
          <a:xfrm>
            <a:off x="7454679" y="-1"/>
            <a:ext cx="2215991" cy="6887819"/>
          </a:xfrm>
          <a:prstGeom prst="rect">
            <a:avLst/>
          </a:prstGeom>
          <a:noFill/>
          <a:ln w="12700">
            <a:noFill/>
          </a:ln>
        </p:spPr>
        <p:txBody>
          <a:bodyPr vert="eaVert" wrap="square" rtlCol="0">
            <a:spAutoFit/>
          </a:bodyPr>
          <a:lstStyle/>
          <a:p>
            <a:r>
              <a:rPr kumimoji="1" lang="ja-JP" altLang="en-US" sz="4400" b="1" dirty="0">
                <a:solidFill>
                  <a:srgbClr val="FFC000"/>
                </a:solidFill>
                <a:latin typeface="UD デジタル 教科書体 NP" panose="02020400000000000000" pitchFamily="18" charset="-128"/>
                <a:ea typeface="UD デジタル 教科書体 NP" panose="02020400000000000000" pitchFamily="18" charset="-128"/>
              </a:rPr>
              <a:t>・共生戦略</a:t>
            </a:r>
            <a:r>
              <a:rPr kumimoji="1" lang="ja-JP" altLang="en-US" sz="4400" b="1" dirty="0">
                <a:latin typeface="UD デジタル 教科書体 NP" panose="02020400000000000000" pitchFamily="18" charset="-128"/>
                <a:ea typeface="UD デジタル 教科書体 NP" panose="02020400000000000000" pitchFamily="18" charset="-128"/>
              </a:rPr>
              <a:t>が卓越した地域</a:t>
            </a:r>
            <a:endParaRPr kumimoji="1" lang="en-US" altLang="ja-JP" sz="4400" b="1" dirty="0">
              <a:latin typeface="UD デジタル 教科書体 NP" panose="02020400000000000000" pitchFamily="18" charset="-128"/>
              <a:ea typeface="UD デジタル 教科書体 NP" panose="02020400000000000000" pitchFamily="18" charset="-128"/>
            </a:endParaRPr>
          </a:p>
          <a:p>
            <a:r>
              <a:rPr kumimoji="1" lang="ja-JP" altLang="en-US" sz="4400" b="1" dirty="0">
                <a:latin typeface="UD デジタル 教科書体 NP" panose="02020400000000000000" pitchFamily="18" charset="-128"/>
                <a:ea typeface="UD デジタル 教科書体 NP" panose="02020400000000000000" pitchFamily="18" charset="-128"/>
              </a:rPr>
              <a:t>　</a:t>
            </a:r>
            <a:r>
              <a:rPr kumimoji="1" lang="ja-JP" altLang="en-US" sz="4400" b="1" dirty="0">
                <a:solidFill>
                  <a:srgbClr val="FFC000"/>
                </a:solidFill>
                <a:latin typeface="UD デジタル 教科書体 NP" panose="02020400000000000000" pitchFamily="18" charset="-128"/>
                <a:ea typeface="UD デジタル 教科書体 NP" panose="02020400000000000000" pitchFamily="18" charset="-128"/>
              </a:rPr>
              <a:t>＝</a:t>
            </a:r>
            <a:r>
              <a:rPr kumimoji="1" lang="ja-JP" altLang="en-US" sz="4400" b="1" dirty="0">
                <a:latin typeface="UD デジタル 教科書体 NP" panose="02020400000000000000" pitchFamily="18" charset="-128"/>
                <a:ea typeface="UD デジタル 教科書体 NP" panose="02020400000000000000" pitchFamily="18" charset="-128"/>
              </a:rPr>
              <a:t>環境との調和的な生活</a:t>
            </a:r>
            <a:endParaRPr kumimoji="1" lang="en-US" altLang="ja-JP" sz="4400" b="1" dirty="0">
              <a:latin typeface="UD デジタル 教科書体 NP" panose="02020400000000000000" pitchFamily="18" charset="-128"/>
              <a:ea typeface="UD デジタル 教科書体 NP" panose="02020400000000000000" pitchFamily="18" charset="-128"/>
            </a:endParaRPr>
          </a:p>
          <a:p>
            <a:r>
              <a:rPr kumimoji="1" lang="ja-JP" altLang="en-US" sz="4400" b="1" dirty="0">
                <a:latin typeface="UD デジタル 教科書体 NP" panose="02020400000000000000" pitchFamily="18" charset="-128"/>
                <a:ea typeface="UD デジタル 教科書体 NP" panose="02020400000000000000" pitchFamily="18" charset="-128"/>
              </a:rPr>
              <a:t>　　を営むことができた</a:t>
            </a:r>
            <a:endParaRPr kumimoji="1" lang="en-US" altLang="ja-JP" sz="4400" b="1" dirty="0">
              <a:latin typeface="UD デジタル 教科書体 NP" panose="02020400000000000000" pitchFamily="18" charset="-128"/>
              <a:ea typeface="UD デジタル 教科書体 NP" panose="02020400000000000000" pitchFamily="18" charset="-128"/>
            </a:endParaRPr>
          </a:p>
        </p:txBody>
      </p:sp>
      <p:sp>
        <p:nvSpPr>
          <p:cNvPr id="6" name="矢印: 左 5">
            <a:extLst>
              <a:ext uri="{FF2B5EF4-FFF2-40B4-BE49-F238E27FC236}">
                <a16:creationId xmlns:a16="http://schemas.microsoft.com/office/drawing/2014/main" id="{93E4C493-026F-063F-46A3-B9EDDD58BFFE}"/>
              </a:ext>
            </a:extLst>
          </p:cNvPr>
          <p:cNvSpPr/>
          <p:nvPr/>
        </p:nvSpPr>
        <p:spPr>
          <a:xfrm rot="10800000">
            <a:off x="6670409" y="805201"/>
            <a:ext cx="756000" cy="729579"/>
          </a:xfrm>
          <a:prstGeom prst="leftArrow">
            <a:avLst/>
          </a:prstGeom>
          <a:noFill/>
          <a:ln w="28575">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7" name="テキスト ボックス 6">
            <a:extLst>
              <a:ext uri="{FF2B5EF4-FFF2-40B4-BE49-F238E27FC236}">
                <a16:creationId xmlns:a16="http://schemas.microsoft.com/office/drawing/2014/main" id="{D09EBD4F-0BBA-401F-ADB7-6B6E78D06BE4}"/>
              </a:ext>
            </a:extLst>
          </p:cNvPr>
          <p:cNvSpPr txBox="1"/>
          <p:nvPr/>
        </p:nvSpPr>
        <p:spPr>
          <a:xfrm>
            <a:off x="5032589" y="52164"/>
            <a:ext cx="1538883" cy="6805836"/>
          </a:xfrm>
          <a:prstGeom prst="rect">
            <a:avLst/>
          </a:prstGeom>
          <a:noFill/>
          <a:ln w="12700">
            <a:noFill/>
          </a:ln>
        </p:spPr>
        <p:txBody>
          <a:bodyPr vert="eaVert" wrap="square" rtlCol="0">
            <a:spAutoFit/>
          </a:bodyPr>
          <a:lstStyle/>
          <a:p>
            <a:r>
              <a:rPr kumimoji="1" lang="ja-JP" altLang="en-US" sz="4400" b="1" dirty="0">
                <a:solidFill>
                  <a:srgbClr val="FFC000"/>
                </a:solidFill>
                <a:latin typeface="UD デジタル 教科書体 NP" panose="02020400000000000000" pitchFamily="18" charset="-128"/>
                <a:ea typeface="UD デジタル 教科書体 NP" panose="02020400000000000000" pitchFamily="18" charset="-128"/>
              </a:rPr>
              <a:t>複合生態系</a:t>
            </a:r>
            <a:r>
              <a:rPr kumimoji="1" lang="ja-JP" altLang="en-US" sz="4400" b="1" dirty="0">
                <a:latin typeface="UD デジタル 教科書体 NP" panose="02020400000000000000" pitchFamily="18" charset="-128"/>
                <a:ea typeface="UD デジタル 教科書体 NP" panose="02020400000000000000" pitchFamily="18" charset="-128"/>
              </a:rPr>
              <a:t>では生物間相互作用が発達する</a:t>
            </a:r>
            <a:endParaRPr kumimoji="1" lang="en-US" altLang="ja-JP" sz="4400" b="1" dirty="0">
              <a:latin typeface="UD デジタル 教科書体 NP" panose="02020400000000000000" pitchFamily="18" charset="-128"/>
              <a:ea typeface="UD デジタル 教科書体 NP" panose="02020400000000000000" pitchFamily="18" charset="-128"/>
            </a:endParaRPr>
          </a:p>
        </p:txBody>
      </p:sp>
      <p:sp>
        <p:nvSpPr>
          <p:cNvPr id="8" name="矢印: 左 7">
            <a:extLst>
              <a:ext uri="{FF2B5EF4-FFF2-40B4-BE49-F238E27FC236}">
                <a16:creationId xmlns:a16="http://schemas.microsoft.com/office/drawing/2014/main" id="{6557EB04-15EA-010F-F04A-DDB699DA7E1A}"/>
              </a:ext>
            </a:extLst>
          </p:cNvPr>
          <p:cNvSpPr/>
          <p:nvPr/>
        </p:nvSpPr>
        <p:spPr>
          <a:xfrm>
            <a:off x="4370156" y="805200"/>
            <a:ext cx="756000" cy="729579"/>
          </a:xfrm>
          <a:prstGeom prst="leftArrow">
            <a:avLst/>
          </a:prstGeom>
          <a:solidFill>
            <a:srgbClr val="FFC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9" name="テキスト ボックス 8">
            <a:extLst>
              <a:ext uri="{FF2B5EF4-FFF2-40B4-BE49-F238E27FC236}">
                <a16:creationId xmlns:a16="http://schemas.microsoft.com/office/drawing/2014/main" id="{D3F8EE1D-971D-EF77-AE29-44627612FB17}"/>
              </a:ext>
            </a:extLst>
          </p:cNvPr>
          <p:cNvSpPr txBox="1"/>
          <p:nvPr/>
        </p:nvSpPr>
        <p:spPr>
          <a:xfrm>
            <a:off x="2721272" y="52164"/>
            <a:ext cx="1538883" cy="6835655"/>
          </a:xfrm>
          <a:prstGeom prst="rect">
            <a:avLst/>
          </a:prstGeom>
          <a:noFill/>
          <a:ln w="12700">
            <a:noFill/>
          </a:ln>
        </p:spPr>
        <p:txBody>
          <a:bodyPr vert="eaVert" wrap="square" rtlCol="0">
            <a:spAutoFit/>
          </a:bodyPr>
          <a:lstStyle/>
          <a:p>
            <a:r>
              <a:rPr kumimoji="1" lang="ja-JP" altLang="en-US" sz="4400" b="1" dirty="0">
                <a:latin typeface="UD デジタル 教科書体 NP" panose="02020400000000000000" pitchFamily="18" charset="-128"/>
                <a:ea typeface="UD デジタル 教科書体 NP" panose="02020400000000000000" pitchFamily="18" charset="-128"/>
              </a:rPr>
              <a:t>害虫が大発生することは少ない</a:t>
            </a:r>
            <a:r>
              <a:rPr kumimoji="1" lang="ja-JP" altLang="en-US" sz="4400" b="1" dirty="0">
                <a:solidFill>
                  <a:srgbClr val="FFC000"/>
                </a:solidFill>
                <a:latin typeface="UD デジタル 教科書体 NP" panose="02020400000000000000" pitchFamily="18" charset="-128"/>
                <a:ea typeface="UD デジタル 教科書体 NP" panose="02020400000000000000" pitchFamily="18" charset="-128"/>
              </a:rPr>
              <a:t>＝</a:t>
            </a:r>
            <a:r>
              <a:rPr kumimoji="1" lang="ja-JP" altLang="en-US" sz="4400" b="1" dirty="0">
                <a:latin typeface="UD デジタル 教科書体 NP" panose="02020400000000000000" pitchFamily="18" charset="-128"/>
                <a:ea typeface="UD デジタル 教科書体 NP" panose="02020400000000000000" pitchFamily="18" charset="-128"/>
              </a:rPr>
              <a:t>「密度依存の制御」</a:t>
            </a:r>
            <a:endParaRPr kumimoji="1" lang="en-US" altLang="ja-JP" sz="4400" b="1" dirty="0">
              <a:latin typeface="UD デジタル 教科書体 NP" panose="02020400000000000000" pitchFamily="18" charset="-128"/>
              <a:ea typeface="UD デジタル 教科書体 NP" panose="02020400000000000000" pitchFamily="18" charset="-128"/>
            </a:endParaRPr>
          </a:p>
        </p:txBody>
      </p:sp>
    </p:spTree>
    <p:extLst>
      <p:ext uri="{BB962C8B-B14F-4D97-AF65-F5344CB8AC3E}">
        <p14:creationId xmlns:p14="http://schemas.microsoft.com/office/powerpoint/2010/main" val="790562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p:bldP spid="8" grpId="0" animBg="1"/>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158E101E-C22A-D508-0E2B-01759B5CF4B6}"/>
              </a:ext>
            </a:extLst>
          </p:cNvPr>
          <p:cNvSpPr txBox="1"/>
          <p:nvPr/>
        </p:nvSpPr>
        <p:spPr>
          <a:xfrm>
            <a:off x="9458700" y="134622"/>
            <a:ext cx="2215991" cy="6588755"/>
          </a:xfrm>
          <a:prstGeom prst="rect">
            <a:avLst/>
          </a:prstGeom>
          <a:noFill/>
          <a:ln w="12700">
            <a:solidFill>
              <a:schemeClr val="tx1">
                <a:lumMod val="95000"/>
              </a:schemeClr>
            </a:solidFill>
          </a:ln>
        </p:spPr>
        <p:txBody>
          <a:bodyPr vert="eaVert" wrap="square" rtlCol="0">
            <a:spAutoFit/>
          </a:bodyPr>
          <a:lstStyle/>
          <a:p>
            <a:r>
              <a:rPr kumimoji="1" lang="ja-JP" altLang="en-US" sz="4400" b="1" i="0" u="none" strike="noStrike" kern="1200" cap="none" spc="0" normalizeH="0" baseline="0" noProof="0">
                <a:ln>
                  <a:noFill/>
                </a:ln>
                <a:solidFill>
                  <a:prstClr val="white"/>
                </a:solidFill>
                <a:effectLst/>
                <a:uLnTx/>
                <a:uFillTx/>
                <a:latin typeface="UD デジタル 教科書体 NP" panose="02020400000000000000" pitchFamily="18" charset="-128"/>
                <a:ea typeface="UD デジタル 教科書体 NP" panose="02020400000000000000" pitchFamily="18" charset="-128"/>
                <a:cs typeface="+mn-cs"/>
              </a:rPr>
              <a:t>問３「</a:t>
            </a:r>
            <a:r>
              <a:rPr kumimoji="1" lang="ja-JP" altLang="en-US" sz="4400" b="1" i="0" u="none" strike="noStrike" kern="1200" cap="none" spc="0" normalizeH="0" baseline="0" noProof="0" dirty="0">
                <a:ln>
                  <a:noFill/>
                </a:ln>
                <a:solidFill>
                  <a:prstClr val="white"/>
                </a:solidFill>
                <a:effectLst/>
                <a:uLnTx/>
                <a:uFillTx/>
                <a:latin typeface="UD デジタル 教科書体 NP" panose="02020400000000000000" pitchFamily="18" charset="-128"/>
                <a:ea typeface="UD デジタル 教科書体 NP" panose="02020400000000000000" pitchFamily="18" charset="-128"/>
                <a:cs typeface="+mn-cs"/>
              </a:rPr>
              <a:t>ヒトも他の生物に対して</a:t>
            </a:r>
            <a:r>
              <a:rPr kumimoji="1" lang="en-US" altLang="ja-JP" sz="4400" b="1" i="0" u="none" strike="noStrike" kern="1200" cap="none" spc="0" normalizeH="0" baseline="0" noProof="0" dirty="0">
                <a:ln>
                  <a:noFill/>
                </a:ln>
                <a:solidFill>
                  <a:prstClr val="white"/>
                </a:solidFill>
                <a:effectLst/>
                <a:uLnTx/>
                <a:uFillTx/>
                <a:latin typeface="UD デジタル 教科書体 NP" panose="02020400000000000000" pitchFamily="18" charset="-128"/>
                <a:ea typeface="UD デジタル 教科書体 NP" panose="02020400000000000000" pitchFamily="18" charset="-128"/>
                <a:cs typeface="+mn-cs"/>
              </a:rPr>
              <a:t>……</a:t>
            </a:r>
            <a:r>
              <a:rPr kumimoji="1" lang="ja-JP" altLang="en-US" sz="4400" b="1" i="0" u="none" strike="noStrike" kern="1200" cap="none" spc="0" normalizeH="0" baseline="0" noProof="0" dirty="0">
                <a:ln>
                  <a:noFill/>
                </a:ln>
                <a:solidFill>
                  <a:prstClr val="white"/>
                </a:solidFill>
                <a:effectLst/>
                <a:uLnTx/>
                <a:uFillTx/>
                <a:latin typeface="UD デジタル 教科書体 NP" panose="02020400000000000000" pitchFamily="18" charset="-128"/>
                <a:ea typeface="UD デジタル 教科書体 NP" panose="02020400000000000000" pitchFamily="18" charset="-128"/>
                <a:cs typeface="+mn-cs"/>
              </a:rPr>
              <a:t>もたなくてすむ」のはなぜか。</a:t>
            </a:r>
            <a:endParaRPr kumimoji="1" lang="ja-JP" altLang="en-US" dirty="0"/>
          </a:p>
        </p:txBody>
      </p:sp>
      <p:sp>
        <p:nvSpPr>
          <p:cNvPr id="3" name="テキスト ボックス 2">
            <a:extLst>
              <a:ext uri="{FF2B5EF4-FFF2-40B4-BE49-F238E27FC236}">
                <a16:creationId xmlns:a16="http://schemas.microsoft.com/office/drawing/2014/main" id="{191EAF3B-92E9-23BA-E681-A305C3B2205B}"/>
              </a:ext>
            </a:extLst>
          </p:cNvPr>
          <p:cNvSpPr txBox="1"/>
          <p:nvPr/>
        </p:nvSpPr>
        <p:spPr>
          <a:xfrm>
            <a:off x="3881839" y="165810"/>
            <a:ext cx="4924425" cy="6557567"/>
          </a:xfrm>
          <a:prstGeom prst="rect">
            <a:avLst/>
          </a:prstGeom>
          <a:noFill/>
          <a:ln w="12700">
            <a:noFill/>
          </a:ln>
        </p:spPr>
        <p:txBody>
          <a:bodyPr vert="eaVert" wrap="square" rtlCol="0">
            <a:spAutoFit/>
          </a:bodyPr>
          <a:lstStyle/>
          <a:p>
            <a:r>
              <a:rPr kumimoji="1" lang="ja-JP" altLang="en-US" sz="4400" b="1" dirty="0">
                <a:latin typeface="UD デジタル 教科書体 NP" panose="02020400000000000000" pitchFamily="18" charset="-128"/>
                <a:ea typeface="UD デジタル 教科書体 NP" panose="02020400000000000000" pitchFamily="18" charset="-128"/>
              </a:rPr>
              <a:t>答：</a:t>
            </a:r>
            <a:endParaRPr kumimoji="1" lang="en-US" altLang="ja-JP" sz="4400" b="1" dirty="0">
              <a:latin typeface="UD デジタル 教科書体 NP" panose="02020400000000000000" pitchFamily="18" charset="-128"/>
              <a:ea typeface="UD デジタル 教科書体 NP" panose="02020400000000000000" pitchFamily="18" charset="-128"/>
            </a:endParaRPr>
          </a:p>
          <a:p>
            <a:r>
              <a:rPr kumimoji="1" lang="ja-JP" altLang="en-US" sz="4400" b="1" dirty="0">
                <a:solidFill>
                  <a:srgbClr val="FFC000"/>
                </a:solidFill>
                <a:latin typeface="UD デジタル 教科書体 NP" panose="02020400000000000000" pitchFamily="18" charset="-128"/>
                <a:ea typeface="UD デジタル 教科書体 NP" panose="02020400000000000000" pitchFamily="18" charset="-128"/>
              </a:rPr>
              <a:t>複合生態系</a:t>
            </a:r>
            <a:r>
              <a:rPr kumimoji="1" lang="ja-JP" altLang="en-US" sz="4400" b="1" dirty="0">
                <a:latin typeface="UD デジタル 教科書体 NP" panose="02020400000000000000" pitchFamily="18" charset="-128"/>
                <a:ea typeface="UD デジタル 教科書体 NP" panose="02020400000000000000" pitchFamily="18" charset="-128"/>
              </a:rPr>
              <a:t>では、</a:t>
            </a:r>
            <a:r>
              <a:rPr kumimoji="1" lang="ja-JP" altLang="en-US" sz="4400" b="1" dirty="0">
                <a:solidFill>
                  <a:srgbClr val="FFC000"/>
                </a:solidFill>
                <a:latin typeface="UD デジタル 教科書体 NP" panose="02020400000000000000" pitchFamily="18" charset="-128"/>
                <a:ea typeface="UD デジタル 教科書体 NP" panose="02020400000000000000" pitchFamily="18" charset="-128"/>
              </a:rPr>
              <a:t>生物間相互作用</a:t>
            </a:r>
            <a:r>
              <a:rPr kumimoji="1" lang="ja-JP" altLang="en-US" sz="4400" b="1" dirty="0">
                <a:latin typeface="UD デジタル 教科書体 NP" panose="02020400000000000000" pitchFamily="18" charset="-128"/>
                <a:ea typeface="UD デジタル 教科書体 NP" panose="02020400000000000000" pitchFamily="18" charset="-128"/>
              </a:rPr>
              <a:t>が発達し、生物が相互にコントロールし合うため、ヒトが特定の生物を「害虫」として認識することがないから。</a:t>
            </a:r>
            <a:endParaRPr kumimoji="1" lang="en-US" altLang="ja-JP" sz="4400" b="1" dirty="0">
              <a:latin typeface="UD デジタル 教科書体 NP" panose="02020400000000000000" pitchFamily="18" charset="-128"/>
              <a:ea typeface="UD デジタル 教科書体 NP" panose="02020400000000000000" pitchFamily="18" charset="-128"/>
            </a:endParaRPr>
          </a:p>
        </p:txBody>
      </p:sp>
    </p:spTree>
    <p:extLst>
      <p:ext uri="{BB962C8B-B14F-4D97-AF65-F5344CB8AC3E}">
        <p14:creationId xmlns:p14="http://schemas.microsoft.com/office/powerpoint/2010/main" val="19474545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F46216B-77A9-411A-B9D3-5023FCB70208}"/>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2013 - 2022 Theme</Template>
  <TotalTime>1694</TotalTime>
  <Words>853</Words>
  <PresentationFormat>ワイド画面</PresentationFormat>
  <Paragraphs>131</Paragraphs>
  <Slides>15</Slides>
  <Notes>2</Notes>
  <HiddenSlides>0</HiddenSlides>
  <MMClips>0</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15</vt:i4>
      </vt:variant>
    </vt:vector>
  </HeadingPairs>
  <TitlesOfParts>
    <vt:vector size="21" baseType="lpstr">
      <vt:lpstr>UD デジタル 教科書体 NP</vt:lpstr>
      <vt:lpstr>游ゴシック</vt:lpstr>
      <vt:lpstr>Arial</vt:lpstr>
      <vt:lpstr>Calibri</vt:lpstr>
      <vt:lpstr>Calibri Light</vt:lpstr>
      <vt:lpstr>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erms:created xsi:type="dcterms:W3CDTF">2026-04-16T08:31:49Z</dcterms:created>
  <dcterms:modified xsi:type="dcterms:W3CDTF">2026-04-20T11:32:31Z</dcterms:modified>
</cp:coreProperties>
</file>