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7" r:id="rId2"/>
    <p:sldId id="258" r:id="rId3"/>
    <p:sldId id="261" r:id="rId4"/>
    <p:sldId id="262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58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260" y="68"/>
      </p:cViewPr>
      <p:guideLst>
        <p:guide orient="horz" pos="209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4509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262D0A7-DA76-9681-DF68-B9216766F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F54626C-3E1F-71C9-4372-222AC958A5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7620639-AFB0-A21A-F93A-D2E32C1C87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CD20E-3581-4792-8EA0-8BF6376CAE06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C753C43-6117-C04F-F645-6AAB66D11C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FD1444E-86DD-8E3F-A6B3-F8C94281B4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52912-4520-4031-ACE3-50A9E777E5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7887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0B9A52A-0AF5-1FB0-EEA6-DDCF239F1BAD}"/>
              </a:ext>
            </a:extLst>
          </p:cNvPr>
          <p:cNvSpPr txBox="1"/>
          <p:nvPr/>
        </p:nvSpPr>
        <p:spPr>
          <a:xfrm>
            <a:off x="11547281" y="114210"/>
            <a:ext cx="492443" cy="662957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vert="eaVert" wrap="square" rtlCol="0" anchor="t" anchorCtr="0">
            <a:spAutoFit/>
          </a:bodyPr>
          <a:lstStyle/>
          <a:p>
            <a:pPr marL="88900"/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第一段 （　初め   ～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  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12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 人類と環境</a:t>
            </a:r>
            <a:endParaRPr kumimoji="1" lang="en-US" altLang="ja-JP" sz="2000" b="0" i="0" u="none" strike="noStrike" kern="1200" baseline="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9B520DE-227A-B6E9-D1B4-3642FC88A5AC}"/>
              </a:ext>
            </a:extLst>
          </p:cNvPr>
          <p:cNvSpPr/>
          <p:nvPr/>
        </p:nvSpPr>
        <p:spPr>
          <a:xfrm>
            <a:off x="7121236" y="114210"/>
            <a:ext cx="4337533" cy="662957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96BCB2F-640B-3F50-9C9D-54F229237C65}"/>
              </a:ext>
            </a:extLst>
          </p:cNvPr>
          <p:cNvSpPr txBox="1"/>
          <p:nvPr/>
        </p:nvSpPr>
        <p:spPr>
          <a:xfrm>
            <a:off x="8688699" y="365761"/>
            <a:ext cx="2492990" cy="61821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ホモ・サピエンスが手にした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征服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型の対環境戦略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628650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 地球の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限界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を超える、環境の急速な変化　</a:t>
            </a:r>
          </a:p>
          <a:p>
            <a:pPr marL="628650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 著しい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生態系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の不健全化　</a:t>
            </a:r>
          </a:p>
          <a:p>
            <a:pPr marL="1612900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→　人類の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持続可能性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への懸念</a:t>
            </a:r>
          </a:p>
        </p:txBody>
      </p:sp>
      <p:sp>
        <p:nvSpPr>
          <p:cNvPr id="21" name="左中かっこ 20">
            <a:extLst>
              <a:ext uri="{FF2B5EF4-FFF2-40B4-BE49-F238E27FC236}">
                <a16:creationId xmlns:a16="http://schemas.microsoft.com/office/drawing/2014/main" id="{B6B8E66F-8D29-0E5F-10E7-3A8F2EAF59E2}"/>
              </a:ext>
            </a:extLst>
          </p:cNvPr>
          <p:cNvSpPr/>
          <p:nvPr/>
        </p:nvSpPr>
        <p:spPr>
          <a:xfrm rot="5400000">
            <a:off x="9263596" y="188152"/>
            <a:ext cx="316454" cy="1466247"/>
          </a:xfrm>
          <a:prstGeom prst="leftBrace">
            <a:avLst>
              <a:gd name="adj1" fmla="val 57440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CEA3ED6C-2D1E-E2A6-C605-9593BF2D622F}"/>
              </a:ext>
            </a:extLst>
          </p:cNvPr>
          <p:cNvCxnSpPr>
            <a:cxnSpLocks/>
          </p:cNvCxnSpPr>
          <p:nvPr/>
        </p:nvCxnSpPr>
        <p:spPr>
          <a:xfrm>
            <a:off x="9418313" y="469900"/>
            <a:ext cx="0" cy="246591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DB085A0B-6AA7-D94C-87F4-1171C762470D}"/>
              </a:ext>
            </a:extLst>
          </p:cNvPr>
          <p:cNvCxnSpPr>
            <a:cxnSpLocks/>
          </p:cNvCxnSpPr>
          <p:nvPr/>
        </p:nvCxnSpPr>
        <p:spPr>
          <a:xfrm>
            <a:off x="9418313" y="469900"/>
            <a:ext cx="123295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四角形: メモ 26">
            <a:extLst>
              <a:ext uri="{FF2B5EF4-FFF2-40B4-BE49-F238E27FC236}">
                <a16:creationId xmlns:a16="http://schemas.microsoft.com/office/drawing/2014/main" id="{9D8911CA-78B2-F1B1-F5DE-904B46448B60}"/>
              </a:ext>
            </a:extLst>
          </p:cNvPr>
          <p:cNvSpPr/>
          <p:nvPr/>
        </p:nvSpPr>
        <p:spPr>
          <a:xfrm>
            <a:off x="10592004" y="3554131"/>
            <a:ext cx="367842" cy="772336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四角形: メモ 27">
            <a:extLst>
              <a:ext uri="{FF2B5EF4-FFF2-40B4-BE49-F238E27FC236}">
                <a16:creationId xmlns:a16="http://schemas.microsoft.com/office/drawing/2014/main" id="{0F2548DC-6133-0E0F-8D93-9BADA25D0FE4}"/>
              </a:ext>
            </a:extLst>
          </p:cNvPr>
          <p:cNvSpPr/>
          <p:nvPr/>
        </p:nvSpPr>
        <p:spPr>
          <a:xfrm>
            <a:off x="9691509" y="2207932"/>
            <a:ext cx="367842" cy="772336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四角形: メモ 28">
            <a:extLst>
              <a:ext uri="{FF2B5EF4-FFF2-40B4-BE49-F238E27FC236}">
                <a16:creationId xmlns:a16="http://schemas.microsoft.com/office/drawing/2014/main" id="{F7591502-8A07-7BEC-E73D-6AEBA46D6266}"/>
              </a:ext>
            </a:extLst>
          </p:cNvPr>
          <p:cNvSpPr/>
          <p:nvPr/>
        </p:nvSpPr>
        <p:spPr>
          <a:xfrm>
            <a:off x="9233804" y="2207931"/>
            <a:ext cx="367842" cy="971301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四角形: メモ 29">
            <a:extLst>
              <a:ext uri="{FF2B5EF4-FFF2-40B4-BE49-F238E27FC236}">
                <a16:creationId xmlns:a16="http://schemas.microsoft.com/office/drawing/2014/main" id="{BFD562B1-00F4-FAFB-DD67-2BBF29149892}"/>
              </a:ext>
            </a:extLst>
          </p:cNvPr>
          <p:cNvSpPr/>
          <p:nvPr/>
        </p:nvSpPr>
        <p:spPr>
          <a:xfrm>
            <a:off x="8768138" y="3456834"/>
            <a:ext cx="367842" cy="1458066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コネクタ: カギ線 9">
            <a:extLst>
              <a:ext uri="{FF2B5EF4-FFF2-40B4-BE49-F238E27FC236}">
                <a16:creationId xmlns:a16="http://schemas.microsoft.com/office/drawing/2014/main" id="{E355DAED-96A0-DC04-8CA0-0B3D15426F07}"/>
              </a:ext>
            </a:extLst>
          </p:cNvPr>
          <p:cNvCxnSpPr>
            <a:cxnSpLocks/>
          </p:cNvCxnSpPr>
          <p:nvPr/>
        </p:nvCxnSpPr>
        <p:spPr>
          <a:xfrm rot="10800000" flipV="1">
            <a:off x="89295" y="6101738"/>
            <a:ext cx="8890474" cy="673512"/>
          </a:xfrm>
          <a:prstGeom prst="bentConnector3">
            <a:avLst>
              <a:gd name="adj1" fmla="val 90"/>
            </a:avLst>
          </a:prstGeom>
          <a:ln w="19050"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テキスト ボックス 43">
            <a:extLst>
              <a:ext uri="{FF2B5EF4-FFF2-40B4-BE49-F238E27FC236}">
                <a16:creationId xmlns:a16="http://schemas.microsoft.com/office/drawing/2014/main" id="{8A2E71F8-92F6-4806-446D-D583A5DAEC4A}"/>
              </a:ext>
            </a:extLst>
          </p:cNvPr>
          <p:cNvSpPr txBox="1"/>
          <p:nvPr/>
        </p:nvSpPr>
        <p:spPr>
          <a:xfrm>
            <a:off x="11497258" y="2353562"/>
            <a:ext cx="598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96</a:t>
            </a:r>
            <a:endParaRPr kumimoji="1"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205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0B9A52A-0AF5-1FB0-EEA6-DDCF239F1BAD}"/>
              </a:ext>
            </a:extLst>
          </p:cNvPr>
          <p:cNvSpPr txBox="1"/>
          <p:nvPr/>
        </p:nvSpPr>
        <p:spPr>
          <a:xfrm>
            <a:off x="11547288" y="114210"/>
            <a:ext cx="492443" cy="662957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vert="eaVert" wrap="square" rtlCol="0" anchor="t" anchorCtr="0">
            <a:spAutoFit/>
          </a:bodyPr>
          <a:lstStyle/>
          <a:p>
            <a:pPr marL="88900"/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第二段 （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 </a:t>
            </a: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</a:t>
            </a: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～   </a:t>
            </a: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8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 二つの対環境戦略</a:t>
            </a:r>
            <a:endParaRPr kumimoji="1" lang="en-US" altLang="ja-JP" sz="2000" b="0" i="0" u="none" strike="noStrike" kern="1200" baseline="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9B520DE-227A-B6E9-D1B4-3642FC88A5AC}"/>
              </a:ext>
            </a:extLst>
          </p:cNvPr>
          <p:cNvSpPr/>
          <p:nvPr/>
        </p:nvSpPr>
        <p:spPr>
          <a:xfrm>
            <a:off x="4793674" y="114210"/>
            <a:ext cx="6665096" cy="662957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96BCB2F-640B-3F50-9C9D-54F229237C65}"/>
              </a:ext>
            </a:extLst>
          </p:cNvPr>
          <p:cNvSpPr txBox="1"/>
          <p:nvPr/>
        </p:nvSpPr>
        <p:spPr>
          <a:xfrm>
            <a:off x="5304751" y="3716591"/>
            <a:ext cx="5724644" cy="2700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 生態系と調和</a:t>
            </a: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 持続的な生物資源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216000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利用</a:t>
            </a: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 土地に根付いた生活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354013">
              <a:lnSpc>
                <a:spcPct val="150000"/>
              </a:lnSpc>
            </a:pP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定着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型</a:t>
            </a:r>
          </a:p>
          <a:p>
            <a:pPr>
              <a:lnSpc>
                <a:spcPct val="150000"/>
              </a:lnSpc>
            </a:pPr>
            <a:endParaRPr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▽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共生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型戦略</a:t>
            </a:r>
          </a:p>
          <a:p>
            <a:pPr>
              <a:lnSpc>
                <a:spcPct val="150000"/>
              </a:lnSpc>
            </a:pPr>
            <a:endParaRPr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5F2DBF7E-B9C6-3AED-2D64-D00419ADBA8F}"/>
              </a:ext>
            </a:extLst>
          </p:cNvPr>
          <p:cNvSpPr txBox="1"/>
          <p:nvPr/>
        </p:nvSpPr>
        <p:spPr>
          <a:xfrm>
            <a:off x="5766416" y="564865"/>
            <a:ext cx="5262979" cy="2700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 資源を略奪的に利用</a:t>
            </a: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 環境を変える</a:t>
            </a:r>
          </a:p>
          <a:p>
            <a:pPr>
              <a:lnSpc>
                <a:spcPct val="150000"/>
              </a:lnSpc>
            </a:pP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 人類社会を変える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355600">
              <a:lnSpc>
                <a:spcPct val="150000"/>
              </a:lnSpc>
            </a:pP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植民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型</a:t>
            </a:r>
          </a:p>
          <a:p>
            <a:pPr>
              <a:lnSpc>
                <a:spcPct val="150000"/>
              </a:lnSpc>
            </a:pPr>
            <a:endParaRPr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▽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征服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型戦略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8AEAF480-19F8-CB32-5D48-9214661515DA}"/>
              </a:ext>
            </a:extLst>
          </p:cNvPr>
          <p:cNvSpPr txBox="1"/>
          <p:nvPr/>
        </p:nvSpPr>
        <p:spPr>
          <a:xfrm>
            <a:off x="7930587" y="117565"/>
            <a:ext cx="1799874" cy="4818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dirty="0">
                <a:highlight>
                  <a:srgbClr val="C0C0C0"/>
                </a:highlight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長い間優勢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C99739E-67EB-9A18-6B98-BC01A23D5395}"/>
              </a:ext>
            </a:extLst>
          </p:cNvPr>
          <p:cNvSpPr txBox="1"/>
          <p:nvPr/>
        </p:nvSpPr>
        <p:spPr>
          <a:xfrm>
            <a:off x="7508876" y="6116669"/>
            <a:ext cx="2635045" cy="4818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dirty="0">
                <a:highlight>
                  <a:srgbClr val="C0C0C0"/>
                </a:highlight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征服型に席捲される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1BF54623-7066-0B48-136B-20045B9248DA}"/>
              </a:ext>
            </a:extLst>
          </p:cNvPr>
          <p:cNvSpPr txBox="1"/>
          <p:nvPr/>
        </p:nvSpPr>
        <p:spPr>
          <a:xfrm>
            <a:off x="6683527" y="2690934"/>
            <a:ext cx="930866" cy="11230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vert="eaVert" wrap="square" rtlCol="0">
            <a:noAutofit/>
          </a:bodyPr>
          <a:lstStyle/>
          <a:p>
            <a:pPr algn="ctr"/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土地との</a:t>
            </a:r>
          </a:p>
          <a:p>
            <a:pPr algn="ctr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結びつき</a:t>
            </a:r>
          </a:p>
        </p:txBody>
      </p: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9C7F57FD-EB4B-68EF-AB2F-168C92AEEA6C}"/>
              </a:ext>
            </a:extLst>
          </p:cNvPr>
          <p:cNvCxnSpPr>
            <a:cxnSpLocks/>
            <a:stCxn id="36" idx="2"/>
          </p:cNvCxnSpPr>
          <p:nvPr/>
        </p:nvCxnSpPr>
        <p:spPr>
          <a:xfrm>
            <a:off x="7148960" y="3813994"/>
            <a:ext cx="142110" cy="300806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2BC7E2BC-B2E3-384B-E9DA-0E9767E20B5C}"/>
              </a:ext>
            </a:extLst>
          </p:cNvPr>
          <p:cNvCxnSpPr>
            <a:cxnSpLocks/>
            <a:stCxn id="36" idx="0"/>
          </p:cNvCxnSpPr>
          <p:nvPr/>
        </p:nvCxnSpPr>
        <p:spPr>
          <a:xfrm flipV="1">
            <a:off x="7148960" y="2419350"/>
            <a:ext cx="142110" cy="271584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F4712C90-A327-C1EA-FD9F-C1C7B92CE260}"/>
              </a:ext>
            </a:extLst>
          </p:cNvPr>
          <p:cNvSpPr txBox="1"/>
          <p:nvPr/>
        </p:nvSpPr>
        <p:spPr>
          <a:xfrm>
            <a:off x="9786649" y="564865"/>
            <a:ext cx="1107996" cy="23026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生産性の低い土地の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グループ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5F3F422-5AD2-C3B8-F59D-FB4C044539E5}"/>
              </a:ext>
            </a:extLst>
          </p:cNvPr>
          <p:cNvSpPr txBox="1"/>
          <p:nvPr/>
        </p:nvSpPr>
        <p:spPr>
          <a:xfrm>
            <a:off x="9786649" y="3716590"/>
            <a:ext cx="1107996" cy="23040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自然に恵まれた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グループ</a:t>
            </a: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B7CE9A94-16A0-6778-D308-6D2786456218}"/>
              </a:ext>
            </a:extLst>
          </p:cNvPr>
          <p:cNvGrpSpPr/>
          <p:nvPr/>
        </p:nvGrpSpPr>
        <p:grpSpPr>
          <a:xfrm>
            <a:off x="4196854" y="1161331"/>
            <a:ext cx="1569562" cy="753534"/>
            <a:chOff x="4455462" y="1161331"/>
            <a:chExt cx="1569562" cy="753534"/>
          </a:xfrm>
        </p:grpSpPr>
        <p:sp>
          <p:nvSpPr>
            <p:cNvPr id="15" name="矢印: 左 14">
              <a:extLst>
                <a:ext uri="{FF2B5EF4-FFF2-40B4-BE49-F238E27FC236}">
                  <a16:creationId xmlns:a16="http://schemas.microsoft.com/office/drawing/2014/main" id="{3D1AD0C7-EDAA-81B3-952C-26EC0EA045B2}"/>
                </a:ext>
              </a:extLst>
            </p:cNvPr>
            <p:cNvSpPr/>
            <p:nvPr/>
          </p:nvSpPr>
          <p:spPr>
            <a:xfrm>
              <a:off x="4455462" y="1161331"/>
              <a:ext cx="1301230" cy="753534"/>
            </a:xfrm>
            <a:prstGeom prst="leftArrow">
              <a:avLst>
                <a:gd name="adj1" fmla="val 50000"/>
                <a:gd name="adj2" fmla="val 41573"/>
              </a:avLst>
            </a:pr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171642C3-6844-D0A6-1C32-4D5F312648A8}"/>
                </a:ext>
              </a:extLst>
            </p:cNvPr>
            <p:cNvSpPr/>
            <p:nvPr/>
          </p:nvSpPr>
          <p:spPr>
            <a:xfrm>
              <a:off x="5789147" y="1348391"/>
              <a:ext cx="150812" cy="37941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70D8C92A-7C84-DB68-A500-6D9CCCA7A78A}"/>
                </a:ext>
              </a:extLst>
            </p:cNvPr>
            <p:cNvSpPr/>
            <p:nvPr/>
          </p:nvSpPr>
          <p:spPr>
            <a:xfrm>
              <a:off x="5969287" y="1348391"/>
              <a:ext cx="55737" cy="37941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E7B0E847-44F6-3CF2-EB6B-5DBAB62097EE}"/>
              </a:ext>
            </a:extLst>
          </p:cNvPr>
          <p:cNvGrpSpPr/>
          <p:nvPr/>
        </p:nvGrpSpPr>
        <p:grpSpPr>
          <a:xfrm>
            <a:off x="4196854" y="4297689"/>
            <a:ext cx="1569562" cy="753534"/>
            <a:chOff x="4455462" y="1161331"/>
            <a:chExt cx="1569562" cy="753534"/>
          </a:xfrm>
        </p:grpSpPr>
        <p:sp>
          <p:nvSpPr>
            <p:cNvPr id="48" name="矢印: 左 47">
              <a:extLst>
                <a:ext uri="{FF2B5EF4-FFF2-40B4-BE49-F238E27FC236}">
                  <a16:creationId xmlns:a16="http://schemas.microsoft.com/office/drawing/2014/main" id="{73A9FFC7-9456-7D8F-A149-DBBE9A4B847D}"/>
                </a:ext>
              </a:extLst>
            </p:cNvPr>
            <p:cNvSpPr/>
            <p:nvPr/>
          </p:nvSpPr>
          <p:spPr>
            <a:xfrm>
              <a:off x="4455462" y="1161331"/>
              <a:ext cx="1301230" cy="753534"/>
            </a:xfrm>
            <a:prstGeom prst="leftArrow">
              <a:avLst>
                <a:gd name="adj1" fmla="val 50000"/>
                <a:gd name="adj2" fmla="val 41573"/>
              </a:avLst>
            </a:pr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96863CF3-66BD-A1EB-87F5-469046CE4945}"/>
                </a:ext>
              </a:extLst>
            </p:cNvPr>
            <p:cNvSpPr/>
            <p:nvPr/>
          </p:nvSpPr>
          <p:spPr>
            <a:xfrm>
              <a:off x="5789147" y="1348391"/>
              <a:ext cx="150812" cy="37941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52B59055-DA1D-AA88-4522-E6FBBD2A2DF7}"/>
                </a:ext>
              </a:extLst>
            </p:cNvPr>
            <p:cNvSpPr/>
            <p:nvPr/>
          </p:nvSpPr>
          <p:spPr>
            <a:xfrm>
              <a:off x="5969287" y="1348391"/>
              <a:ext cx="55737" cy="37941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52" name="四角形: メモ 51">
            <a:extLst>
              <a:ext uri="{FF2B5EF4-FFF2-40B4-BE49-F238E27FC236}">
                <a16:creationId xmlns:a16="http://schemas.microsoft.com/office/drawing/2014/main" id="{A2D53228-6704-A280-6264-B91B34E5019A}"/>
              </a:ext>
            </a:extLst>
          </p:cNvPr>
          <p:cNvSpPr/>
          <p:nvPr/>
        </p:nvSpPr>
        <p:spPr>
          <a:xfrm>
            <a:off x="7247407" y="1149840"/>
            <a:ext cx="367842" cy="72849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四角形: メモ 52">
            <a:extLst>
              <a:ext uri="{FF2B5EF4-FFF2-40B4-BE49-F238E27FC236}">
                <a16:creationId xmlns:a16="http://schemas.microsoft.com/office/drawing/2014/main" id="{02FDC1B5-9970-2C64-96FC-B286F64EE94B}"/>
              </a:ext>
            </a:extLst>
          </p:cNvPr>
          <p:cNvSpPr/>
          <p:nvPr/>
        </p:nvSpPr>
        <p:spPr>
          <a:xfrm>
            <a:off x="5851481" y="1149839"/>
            <a:ext cx="367842" cy="72849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四角形: メモ 53">
            <a:extLst>
              <a:ext uri="{FF2B5EF4-FFF2-40B4-BE49-F238E27FC236}">
                <a16:creationId xmlns:a16="http://schemas.microsoft.com/office/drawing/2014/main" id="{B7911DF0-86CB-03D6-3717-D6370E6F44A3}"/>
              </a:ext>
            </a:extLst>
          </p:cNvPr>
          <p:cNvSpPr/>
          <p:nvPr/>
        </p:nvSpPr>
        <p:spPr>
          <a:xfrm>
            <a:off x="7245782" y="4280502"/>
            <a:ext cx="367842" cy="72849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四角形: メモ 54">
            <a:extLst>
              <a:ext uri="{FF2B5EF4-FFF2-40B4-BE49-F238E27FC236}">
                <a16:creationId xmlns:a16="http://schemas.microsoft.com/office/drawing/2014/main" id="{C4F661E5-F686-7629-C468-64968ECE7C9D}"/>
              </a:ext>
            </a:extLst>
          </p:cNvPr>
          <p:cNvSpPr/>
          <p:nvPr/>
        </p:nvSpPr>
        <p:spPr>
          <a:xfrm>
            <a:off x="5865096" y="4280501"/>
            <a:ext cx="367842" cy="72849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6" name="直線矢印コネクタ 55">
            <a:extLst>
              <a:ext uri="{FF2B5EF4-FFF2-40B4-BE49-F238E27FC236}">
                <a16:creationId xmlns:a16="http://schemas.microsoft.com/office/drawing/2014/main" id="{08D1CA0F-F416-4098-956B-E34650998E11}"/>
              </a:ext>
            </a:extLst>
          </p:cNvPr>
          <p:cNvCxnSpPr>
            <a:cxnSpLocks/>
          </p:cNvCxnSpPr>
          <p:nvPr/>
        </p:nvCxnSpPr>
        <p:spPr>
          <a:xfrm flipH="1">
            <a:off x="92363" y="6778330"/>
            <a:ext cx="12009133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矢印: 上下 21">
            <a:extLst>
              <a:ext uri="{FF2B5EF4-FFF2-40B4-BE49-F238E27FC236}">
                <a16:creationId xmlns:a16="http://schemas.microsoft.com/office/drawing/2014/main" id="{CFFD8209-99A2-0463-B47D-70E671690F98}"/>
              </a:ext>
            </a:extLst>
          </p:cNvPr>
          <p:cNvSpPr/>
          <p:nvPr/>
        </p:nvSpPr>
        <p:spPr>
          <a:xfrm>
            <a:off x="9511361" y="2966549"/>
            <a:ext cx="550576" cy="667926"/>
          </a:xfrm>
          <a:prstGeom prst="upDownArrow">
            <a:avLst>
              <a:gd name="adj1" fmla="val 50000"/>
              <a:gd name="adj2" fmla="val 29240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テキスト ボックス 43">
            <a:extLst>
              <a:ext uri="{FF2B5EF4-FFF2-40B4-BE49-F238E27FC236}">
                <a16:creationId xmlns:a16="http://schemas.microsoft.com/office/drawing/2014/main" id="{DA6E680E-9181-196B-F064-56EA6F4FD8E7}"/>
              </a:ext>
            </a:extLst>
          </p:cNvPr>
          <p:cNvSpPr txBox="1"/>
          <p:nvPr/>
        </p:nvSpPr>
        <p:spPr>
          <a:xfrm>
            <a:off x="11497258" y="2263074"/>
            <a:ext cx="598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98</a:t>
            </a:r>
            <a:endParaRPr kumimoji="1"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5" name="テキスト ボックス 43">
            <a:extLst>
              <a:ext uri="{FF2B5EF4-FFF2-40B4-BE49-F238E27FC236}">
                <a16:creationId xmlns:a16="http://schemas.microsoft.com/office/drawing/2014/main" id="{DBA2D360-103D-77E5-E8F0-7FDE451EF91B}"/>
              </a:ext>
            </a:extLst>
          </p:cNvPr>
          <p:cNvSpPr txBox="1"/>
          <p:nvPr/>
        </p:nvSpPr>
        <p:spPr>
          <a:xfrm>
            <a:off x="11499245" y="1157177"/>
            <a:ext cx="598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97</a:t>
            </a:r>
            <a:endParaRPr kumimoji="1"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4977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168E2E6E-E41E-5DB3-169E-8B343B2DE4EE}"/>
              </a:ext>
            </a:extLst>
          </p:cNvPr>
          <p:cNvSpPr/>
          <p:nvPr/>
        </p:nvSpPr>
        <p:spPr>
          <a:xfrm>
            <a:off x="2743200" y="3480959"/>
            <a:ext cx="7688826" cy="326282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9B520DE-227A-B6E9-D1B4-3642FC88A5AC}"/>
              </a:ext>
            </a:extLst>
          </p:cNvPr>
          <p:cNvSpPr/>
          <p:nvPr/>
        </p:nvSpPr>
        <p:spPr>
          <a:xfrm>
            <a:off x="2743200" y="114210"/>
            <a:ext cx="7688826" cy="324000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96BCB2F-640B-3F50-9C9D-54F229237C65}"/>
              </a:ext>
            </a:extLst>
          </p:cNvPr>
          <p:cNvSpPr txBox="1"/>
          <p:nvPr/>
        </p:nvSpPr>
        <p:spPr>
          <a:xfrm>
            <a:off x="3204518" y="3603098"/>
            <a:ext cx="6647974" cy="30279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自然の生態系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722313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環境との調和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複合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生態系</a:t>
            </a:r>
          </a:p>
          <a:p>
            <a:pPr marL="355600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生物間相互作用</a:t>
            </a:r>
          </a:p>
          <a:p>
            <a:pPr marL="355600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「密度依存の制御」</a:t>
            </a:r>
          </a:p>
          <a:p>
            <a:pPr>
              <a:lnSpc>
                <a:spcPct val="150000"/>
              </a:lnSpc>
            </a:pPr>
            <a:endParaRPr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 生物は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共生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輪に加わるメンバー</a:t>
            </a: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 過剰利用を避ける知恵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182563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やモラルの活用</a:t>
            </a:r>
          </a:p>
          <a:p>
            <a:pPr marL="1520825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征服型に</a:t>
            </a:r>
          </a:p>
          <a:p>
            <a:pPr marL="1520825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征服される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5F2DBF7E-B9C6-3AED-2D64-D00419ADBA8F}"/>
              </a:ext>
            </a:extLst>
          </p:cNvPr>
          <p:cNvSpPr txBox="1"/>
          <p:nvPr/>
        </p:nvSpPr>
        <p:spPr>
          <a:xfrm>
            <a:off x="3666183" y="241354"/>
            <a:ext cx="6186309" cy="3027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自然の生態系</a:t>
            </a:r>
          </a:p>
          <a:p>
            <a:pPr>
              <a:lnSpc>
                <a:spcPct val="150000"/>
              </a:lnSpc>
            </a:pP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722313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人為的変化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人工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生態系</a:t>
            </a:r>
          </a:p>
          <a:p>
            <a:pPr marL="354013">
              <a:lnSpc>
                <a:spcPct val="150000"/>
              </a:lnSpc>
            </a:pP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害虫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の大発生</a:t>
            </a:r>
          </a:p>
          <a:p>
            <a:pPr marL="354013">
              <a:lnSpc>
                <a:spcPct val="150000"/>
              </a:lnSpc>
            </a:pP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疫病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の流行</a:t>
            </a:r>
          </a:p>
          <a:p>
            <a:pPr>
              <a:lnSpc>
                <a:spcPct val="150000"/>
              </a:lnSpc>
            </a:pP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化学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的武器</a:t>
            </a:r>
          </a:p>
          <a:p>
            <a:pPr marL="354013">
              <a:lnSpc>
                <a:spcPct val="150000"/>
              </a:lnSpc>
            </a:pP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手づまり状態</a:t>
            </a:r>
          </a:p>
          <a:p>
            <a:pPr marL="354013">
              <a:lnSpc>
                <a:spcPct val="150000"/>
              </a:lnSpc>
            </a:pP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化学合成物質の</a:t>
            </a:r>
          </a:p>
          <a:p>
            <a:pPr marL="666000">
              <a:lnSpc>
                <a:spcPct val="150000"/>
              </a:lnSpc>
            </a:pP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危険性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を認識</a:t>
            </a: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B7CE9A94-16A0-6778-D308-6D2786456218}"/>
              </a:ext>
            </a:extLst>
          </p:cNvPr>
          <p:cNvGrpSpPr/>
          <p:nvPr/>
        </p:nvGrpSpPr>
        <p:grpSpPr>
          <a:xfrm>
            <a:off x="9979743" y="1161331"/>
            <a:ext cx="2131272" cy="753534"/>
            <a:chOff x="4455462" y="1161331"/>
            <a:chExt cx="1569562" cy="753534"/>
          </a:xfrm>
        </p:grpSpPr>
        <p:sp>
          <p:nvSpPr>
            <p:cNvPr id="15" name="矢印: 左 14">
              <a:extLst>
                <a:ext uri="{FF2B5EF4-FFF2-40B4-BE49-F238E27FC236}">
                  <a16:creationId xmlns:a16="http://schemas.microsoft.com/office/drawing/2014/main" id="{3D1AD0C7-EDAA-81B3-952C-26EC0EA045B2}"/>
                </a:ext>
              </a:extLst>
            </p:cNvPr>
            <p:cNvSpPr/>
            <p:nvPr/>
          </p:nvSpPr>
          <p:spPr>
            <a:xfrm>
              <a:off x="4455462" y="1161331"/>
              <a:ext cx="1301230" cy="753534"/>
            </a:xfrm>
            <a:prstGeom prst="leftArrow">
              <a:avLst>
                <a:gd name="adj1" fmla="val 50000"/>
                <a:gd name="adj2" fmla="val 41573"/>
              </a:avLst>
            </a:pr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171642C3-6844-D0A6-1C32-4D5F312648A8}"/>
                </a:ext>
              </a:extLst>
            </p:cNvPr>
            <p:cNvSpPr/>
            <p:nvPr/>
          </p:nvSpPr>
          <p:spPr>
            <a:xfrm>
              <a:off x="5789147" y="1348391"/>
              <a:ext cx="150812" cy="37941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70D8C92A-7C84-DB68-A500-6D9CCCA7A78A}"/>
                </a:ext>
              </a:extLst>
            </p:cNvPr>
            <p:cNvSpPr/>
            <p:nvPr/>
          </p:nvSpPr>
          <p:spPr>
            <a:xfrm>
              <a:off x="5969287" y="1348391"/>
              <a:ext cx="55737" cy="37941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E7B0E847-44F6-3CF2-EB6B-5DBAB62097EE}"/>
              </a:ext>
            </a:extLst>
          </p:cNvPr>
          <p:cNvGrpSpPr/>
          <p:nvPr/>
        </p:nvGrpSpPr>
        <p:grpSpPr>
          <a:xfrm>
            <a:off x="9979743" y="4297689"/>
            <a:ext cx="2131272" cy="753534"/>
            <a:chOff x="4455462" y="1161331"/>
            <a:chExt cx="1569562" cy="753534"/>
          </a:xfrm>
          <a:solidFill>
            <a:schemeClr val="bg1"/>
          </a:solidFill>
        </p:grpSpPr>
        <p:sp>
          <p:nvSpPr>
            <p:cNvPr id="48" name="矢印: 左 47">
              <a:extLst>
                <a:ext uri="{FF2B5EF4-FFF2-40B4-BE49-F238E27FC236}">
                  <a16:creationId xmlns:a16="http://schemas.microsoft.com/office/drawing/2014/main" id="{73A9FFC7-9456-7D8F-A149-DBBE9A4B847D}"/>
                </a:ext>
              </a:extLst>
            </p:cNvPr>
            <p:cNvSpPr/>
            <p:nvPr/>
          </p:nvSpPr>
          <p:spPr>
            <a:xfrm>
              <a:off x="4455462" y="1161331"/>
              <a:ext cx="1301230" cy="753534"/>
            </a:xfrm>
            <a:prstGeom prst="leftArrow">
              <a:avLst>
                <a:gd name="adj1" fmla="val 50000"/>
                <a:gd name="adj2" fmla="val 41573"/>
              </a:avLst>
            </a:prstGeom>
            <a:grp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96863CF3-66BD-A1EB-87F5-469046CE4945}"/>
                </a:ext>
              </a:extLst>
            </p:cNvPr>
            <p:cNvSpPr/>
            <p:nvPr/>
          </p:nvSpPr>
          <p:spPr>
            <a:xfrm>
              <a:off x="5789147" y="1348391"/>
              <a:ext cx="150812" cy="379413"/>
            </a:xfrm>
            <a:prstGeom prst="rect">
              <a:avLst/>
            </a:prstGeom>
            <a:grp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52B59055-DA1D-AA88-4522-E6FBBD2A2DF7}"/>
                </a:ext>
              </a:extLst>
            </p:cNvPr>
            <p:cNvSpPr/>
            <p:nvPr/>
          </p:nvSpPr>
          <p:spPr>
            <a:xfrm>
              <a:off x="5969287" y="1348391"/>
              <a:ext cx="55737" cy="379413"/>
            </a:xfrm>
            <a:prstGeom prst="rect">
              <a:avLst/>
            </a:prstGeom>
            <a:grp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0B9A52A-0AF5-1FB0-EEA6-DDCF239F1BAD}"/>
              </a:ext>
            </a:extLst>
          </p:cNvPr>
          <p:cNvSpPr txBox="1"/>
          <p:nvPr/>
        </p:nvSpPr>
        <p:spPr>
          <a:xfrm>
            <a:off x="10623938" y="114211"/>
            <a:ext cx="1415772" cy="324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eaVert" wrap="square" rtlCol="0" anchor="t" anchorCtr="0">
            <a:spAutoFit/>
          </a:bodyPr>
          <a:lstStyle/>
          <a:p>
            <a:pPr marL="88900"/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第三段</a:t>
            </a:r>
            <a:endParaRPr kumimoji="1" lang="en-US" altLang="ja-JP" sz="2000" b="0" i="0" u="none" strike="noStrike" kern="1200" baseline="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8900"/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 </a:t>
            </a: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 </a:t>
            </a: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9 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～ </a:t>
            </a: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  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</a:t>
            </a:r>
            <a:endParaRPr kumimoji="1" lang="en-US" altLang="ja-JP" sz="2000" b="0" i="0" u="none" strike="noStrike" kern="1200" baseline="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8900"/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 征服型戦略 」 の歴史と</a:t>
            </a:r>
            <a:endParaRPr kumimoji="1" lang="en-US" altLang="ja-JP" sz="2000" b="0" i="0" u="none" strike="noStrike" kern="1200" baseline="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8900"/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その影響</a:t>
            </a:r>
            <a:endParaRPr kumimoji="1" lang="en-US" altLang="ja-JP" sz="2000" b="0" i="0" u="none" strike="noStrike" kern="1200" baseline="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0AF1C5A-D07C-000C-8D37-1976739DD1DF}"/>
              </a:ext>
            </a:extLst>
          </p:cNvPr>
          <p:cNvSpPr txBox="1"/>
          <p:nvPr/>
        </p:nvSpPr>
        <p:spPr>
          <a:xfrm>
            <a:off x="10623938" y="3480959"/>
            <a:ext cx="1415772" cy="326282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eaVert" wrap="square" rtlCol="0" anchor="t" anchorCtr="0">
            <a:spAutoFit/>
          </a:bodyPr>
          <a:lstStyle/>
          <a:p>
            <a:pPr marL="88900"/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第四段</a:t>
            </a:r>
            <a:endParaRPr kumimoji="1" lang="en-US" altLang="ja-JP" sz="2000" b="0" i="0" u="none" strike="noStrike" kern="1200" baseline="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8900"/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 </a:t>
            </a: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 </a:t>
            </a: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 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～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 </a:t>
            </a: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 </a:t>
            </a: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 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</a:t>
            </a:r>
            <a:endParaRPr kumimoji="1" lang="en-US" altLang="ja-JP" sz="2000" b="0" i="0" u="none" strike="noStrike" kern="1200" baseline="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8900"/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環境との調和をはかる</a:t>
            </a:r>
            <a:endParaRPr kumimoji="1" lang="en-US" altLang="ja-JP" sz="2000" b="0" i="0" u="none" strike="noStrike" kern="1200" baseline="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8900"/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 共生型戦略 」</a:t>
            </a:r>
            <a:endParaRPr kumimoji="1" lang="en-US" altLang="ja-JP" sz="2000" b="0" i="0" u="none" strike="noStrike" kern="1200" baseline="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BF011A99-15F0-F844-200F-3DD2D6D1E767}"/>
              </a:ext>
            </a:extLst>
          </p:cNvPr>
          <p:cNvCxnSpPr>
            <a:cxnSpLocks/>
          </p:cNvCxnSpPr>
          <p:nvPr/>
        </p:nvCxnSpPr>
        <p:spPr>
          <a:xfrm flipH="1">
            <a:off x="7921590" y="833258"/>
            <a:ext cx="1280162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F7FF813C-6270-D3D1-2D05-6E08A14512B9}"/>
              </a:ext>
            </a:extLst>
          </p:cNvPr>
          <p:cNvCxnSpPr>
            <a:cxnSpLocks/>
          </p:cNvCxnSpPr>
          <p:nvPr/>
        </p:nvCxnSpPr>
        <p:spPr>
          <a:xfrm flipH="1">
            <a:off x="7921590" y="4162005"/>
            <a:ext cx="1280162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id="{83391C18-F8AE-ECEC-A697-DD551F3BBBD3}"/>
              </a:ext>
            </a:extLst>
          </p:cNvPr>
          <p:cNvCxnSpPr>
            <a:cxnSpLocks/>
          </p:cNvCxnSpPr>
          <p:nvPr/>
        </p:nvCxnSpPr>
        <p:spPr>
          <a:xfrm>
            <a:off x="5650029" y="833258"/>
            <a:ext cx="71066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矢印コネクタ 28">
            <a:extLst>
              <a:ext uri="{FF2B5EF4-FFF2-40B4-BE49-F238E27FC236}">
                <a16:creationId xmlns:a16="http://schemas.microsoft.com/office/drawing/2014/main" id="{83FD8033-6CE2-B702-4A2B-60625BDD1CF2}"/>
              </a:ext>
            </a:extLst>
          </p:cNvPr>
          <p:cNvCxnSpPr>
            <a:cxnSpLocks/>
          </p:cNvCxnSpPr>
          <p:nvPr/>
        </p:nvCxnSpPr>
        <p:spPr>
          <a:xfrm>
            <a:off x="3809999" y="4259189"/>
            <a:ext cx="0" cy="753534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左中かっこ 32">
            <a:extLst>
              <a:ext uri="{FF2B5EF4-FFF2-40B4-BE49-F238E27FC236}">
                <a16:creationId xmlns:a16="http://schemas.microsoft.com/office/drawing/2014/main" id="{573852F3-BC80-DD13-E37B-6B4732773214}"/>
              </a:ext>
            </a:extLst>
          </p:cNvPr>
          <p:cNvSpPr/>
          <p:nvPr/>
        </p:nvSpPr>
        <p:spPr>
          <a:xfrm rot="5400000">
            <a:off x="6799264" y="-62546"/>
            <a:ext cx="295272" cy="909320"/>
          </a:xfrm>
          <a:prstGeom prst="leftBrace">
            <a:avLst>
              <a:gd name="adj1" fmla="val 21956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5" name="四角形: メモ 34">
            <a:extLst>
              <a:ext uri="{FF2B5EF4-FFF2-40B4-BE49-F238E27FC236}">
                <a16:creationId xmlns:a16="http://schemas.microsoft.com/office/drawing/2014/main" id="{820C5DAE-FD95-97EE-1A28-380F385BAA00}"/>
              </a:ext>
            </a:extLst>
          </p:cNvPr>
          <p:cNvSpPr/>
          <p:nvPr/>
        </p:nvSpPr>
        <p:spPr>
          <a:xfrm>
            <a:off x="7449326" y="464776"/>
            <a:ext cx="367842" cy="72849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四角形: メモ 40">
            <a:extLst>
              <a:ext uri="{FF2B5EF4-FFF2-40B4-BE49-F238E27FC236}">
                <a16:creationId xmlns:a16="http://schemas.microsoft.com/office/drawing/2014/main" id="{CA957FF0-7E4E-C64B-8FE3-EBB4089010C8}"/>
              </a:ext>
            </a:extLst>
          </p:cNvPr>
          <p:cNvSpPr/>
          <p:nvPr/>
        </p:nvSpPr>
        <p:spPr>
          <a:xfrm>
            <a:off x="6984366" y="811256"/>
            <a:ext cx="367842" cy="72849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四角形: メモ 42">
            <a:extLst>
              <a:ext uri="{FF2B5EF4-FFF2-40B4-BE49-F238E27FC236}">
                <a16:creationId xmlns:a16="http://schemas.microsoft.com/office/drawing/2014/main" id="{EE69D1EF-BDCE-66AE-C6AA-B0F7A259945E}"/>
              </a:ext>
            </a:extLst>
          </p:cNvPr>
          <p:cNvSpPr/>
          <p:nvPr/>
        </p:nvSpPr>
        <p:spPr>
          <a:xfrm>
            <a:off x="6513374" y="809600"/>
            <a:ext cx="367842" cy="72849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四角形: メモ 43">
            <a:extLst>
              <a:ext uri="{FF2B5EF4-FFF2-40B4-BE49-F238E27FC236}">
                <a16:creationId xmlns:a16="http://schemas.microsoft.com/office/drawing/2014/main" id="{0C9C768C-A1C7-84DD-C328-804104CC90B2}"/>
              </a:ext>
            </a:extLst>
          </p:cNvPr>
          <p:cNvSpPr/>
          <p:nvPr/>
        </p:nvSpPr>
        <p:spPr>
          <a:xfrm>
            <a:off x="5173051" y="464776"/>
            <a:ext cx="367842" cy="72849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四角形: メモ 44">
            <a:extLst>
              <a:ext uri="{FF2B5EF4-FFF2-40B4-BE49-F238E27FC236}">
                <a16:creationId xmlns:a16="http://schemas.microsoft.com/office/drawing/2014/main" id="{770B9474-2B56-7DFF-3298-62EDBE741622}"/>
              </a:ext>
            </a:extLst>
          </p:cNvPr>
          <p:cNvSpPr/>
          <p:nvPr/>
        </p:nvSpPr>
        <p:spPr>
          <a:xfrm>
            <a:off x="3789197" y="1173668"/>
            <a:ext cx="367842" cy="940882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四角形: メモ 45">
            <a:extLst>
              <a:ext uri="{FF2B5EF4-FFF2-40B4-BE49-F238E27FC236}">
                <a16:creationId xmlns:a16="http://schemas.microsoft.com/office/drawing/2014/main" id="{AF06E01C-4388-91A7-94A2-9214EF192959}"/>
              </a:ext>
            </a:extLst>
          </p:cNvPr>
          <p:cNvSpPr/>
          <p:nvPr/>
        </p:nvSpPr>
        <p:spPr>
          <a:xfrm>
            <a:off x="7449326" y="3797756"/>
            <a:ext cx="367842" cy="72849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四角形: メモ 48">
            <a:extLst>
              <a:ext uri="{FF2B5EF4-FFF2-40B4-BE49-F238E27FC236}">
                <a16:creationId xmlns:a16="http://schemas.microsoft.com/office/drawing/2014/main" id="{8B7527E5-4555-7863-D408-DBF9466B1B14}"/>
              </a:ext>
            </a:extLst>
          </p:cNvPr>
          <p:cNvSpPr/>
          <p:nvPr/>
        </p:nvSpPr>
        <p:spPr>
          <a:xfrm>
            <a:off x="5618091" y="4782456"/>
            <a:ext cx="367842" cy="72849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16F1DF64-39BE-2604-2038-7DD4E0D83E3A}"/>
              </a:ext>
            </a:extLst>
          </p:cNvPr>
          <p:cNvCxnSpPr>
            <a:cxnSpLocks/>
          </p:cNvCxnSpPr>
          <p:nvPr/>
        </p:nvCxnSpPr>
        <p:spPr>
          <a:xfrm flipH="1">
            <a:off x="92363" y="6778330"/>
            <a:ext cx="12009133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テキスト ボックス 43">
            <a:extLst>
              <a:ext uri="{FF2B5EF4-FFF2-40B4-BE49-F238E27FC236}">
                <a16:creationId xmlns:a16="http://schemas.microsoft.com/office/drawing/2014/main" id="{0DA7CD03-F2D8-7E04-F231-5AC4CF891ACF}"/>
              </a:ext>
            </a:extLst>
          </p:cNvPr>
          <p:cNvSpPr txBox="1"/>
          <p:nvPr/>
        </p:nvSpPr>
        <p:spPr>
          <a:xfrm>
            <a:off x="11189044" y="362322"/>
            <a:ext cx="598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98</a:t>
            </a:r>
            <a:endParaRPr kumimoji="1"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5" name="テキスト ボックス 43">
            <a:extLst>
              <a:ext uri="{FF2B5EF4-FFF2-40B4-BE49-F238E27FC236}">
                <a16:creationId xmlns:a16="http://schemas.microsoft.com/office/drawing/2014/main" id="{8F90F212-FFEF-973B-3832-A4BB69E8CCEE}"/>
              </a:ext>
            </a:extLst>
          </p:cNvPr>
          <p:cNvSpPr txBox="1"/>
          <p:nvPr/>
        </p:nvSpPr>
        <p:spPr>
          <a:xfrm>
            <a:off x="11187973" y="1409442"/>
            <a:ext cx="598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100</a:t>
            </a:r>
            <a:endParaRPr kumimoji="1"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6" name="テキスト ボックス 43">
            <a:extLst>
              <a:ext uri="{FF2B5EF4-FFF2-40B4-BE49-F238E27FC236}">
                <a16:creationId xmlns:a16="http://schemas.microsoft.com/office/drawing/2014/main" id="{9C930652-7871-A461-C30F-0BF745EE6C1D}"/>
              </a:ext>
            </a:extLst>
          </p:cNvPr>
          <p:cNvSpPr txBox="1"/>
          <p:nvPr/>
        </p:nvSpPr>
        <p:spPr>
          <a:xfrm>
            <a:off x="11193416" y="3660063"/>
            <a:ext cx="598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100</a:t>
            </a:r>
            <a:endParaRPr kumimoji="1"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テキスト ボックス 43">
            <a:extLst>
              <a:ext uri="{FF2B5EF4-FFF2-40B4-BE49-F238E27FC236}">
                <a16:creationId xmlns:a16="http://schemas.microsoft.com/office/drawing/2014/main" id="{FDDB23F9-66DC-6B33-8130-78E0B32E2D2C}"/>
              </a:ext>
            </a:extLst>
          </p:cNvPr>
          <p:cNvSpPr txBox="1"/>
          <p:nvPr/>
        </p:nvSpPr>
        <p:spPr>
          <a:xfrm>
            <a:off x="11193416" y="4772721"/>
            <a:ext cx="598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101</a:t>
            </a:r>
            <a:endParaRPr kumimoji="1"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235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  <p:bldLst>
      <p:bldP spid="35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0B9A52A-0AF5-1FB0-EEA6-DDCF239F1BAD}"/>
              </a:ext>
            </a:extLst>
          </p:cNvPr>
          <p:cNvSpPr txBox="1"/>
          <p:nvPr/>
        </p:nvSpPr>
        <p:spPr>
          <a:xfrm>
            <a:off x="11547285" y="114210"/>
            <a:ext cx="492443" cy="662957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vert="eaVert" wrap="square" rtlCol="0" anchor="t" anchorCtr="0">
            <a:spAutoFit/>
          </a:bodyPr>
          <a:lstStyle/>
          <a:p>
            <a:pPr marL="88900"/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第五段 （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  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11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～ 終わり ） 「征服型戦略」の限界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9B520DE-227A-B6E9-D1B4-3642FC88A5AC}"/>
              </a:ext>
            </a:extLst>
          </p:cNvPr>
          <p:cNvSpPr/>
          <p:nvPr/>
        </p:nvSpPr>
        <p:spPr>
          <a:xfrm>
            <a:off x="2486024" y="114210"/>
            <a:ext cx="8972745" cy="662957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96BCB2F-640B-3F50-9C9D-54F229237C65}"/>
              </a:ext>
            </a:extLst>
          </p:cNvPr>
          <p:cNvSpPr txBox="1"/>
          <p:nvPr/>
        </p:nvSpPr>
        <p:spPr>
          <a:xfrm>
            <a:off x="8236269" y="365761"/>
            <a:ext cx="2954655" cy="61821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開発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の世紀 」 （ 二十世紀 ）</a:t>
            </a:r>
          </a:p>
          <a:p>
            <a:pPr marL="269875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征服型戦略が地球全体を席捲</a:t>
            </a:r>
          </a:p>
          <a:p>
            <a:pPr>
              <a:lnSpc>
                <a:spcPct val="150000"/>
              </a:lnSpc>
            </a:pPr>
            <a:endParaRPr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最後の四半世紀　　人類が生態系の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劣化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、不健全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2088000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化を認識</a:t>
            </a:r>
          </a:p>
          <a:p>
            <a:pPr marL="2088000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征服型戦略の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破綻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が明らかに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6C87088-8D97-735F-D2DD-E8D8E5502D3F}"/>
              </a:ext>
            </a:extLst>
          </p:cNvPr>
          <p:cNvSpPr txBox="1"/>
          <p:nvPr/>
        </p:nvSpPr>
        <p:spPr>
          <a:xfrm>
            <a:off x="5308235" y="3468149"/>
            <a:ext cx="2492990" cy="26990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生態学的赤字</a:t>
            </a:r>
          </a:p>
          <a:p>
            <a:pPr marL="182563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化石燃料にたよる</a:t>
            </a:r>
          </a:p>
          <a:p>
            <a:pPr>
              <a:lnSpc>
                <a:spcPct val="150000"/>
              </a:lnSpc>
            </a:pPr>
            <a:endParaRPr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722313">
              <a:lnSpc>
                <a:spcPct val="150000"/>
              </a:lnSpc>
            </a:pP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二酸化炭素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の放出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223CB6A-A805-A432-F2A8-1A98D3323F6B}"/>
              </a:ext>
            </a:extLst>
          </p:cNvPr>
          <p:cNvSpPr txBox="1"/>
          <p:nvPr/>
        </p:nvSpPr>
        <p:spPr>
          <a:xfrm>
            <a:off x="5769900" y="693019"/>
            <a:ext cx="2031325" cy="23718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人間活動による土地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利用面積</a:t>
            </a:r>
          </a:p>
          <a:p>
            <a:pPr marL="808038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＜</a:t>
            </a: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実際の地球の面積</a:t>
            </a:r>
          </a:p>
        </p:txBody>
      </p:sp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72B3CF96-1DB5-C0F2-57B7-773E5819C06C}"/>
              </a:ext>
            </a:extLst>
          </p:cNvPr>
          <p:cNvCxnSpPr>
            <a:cxnSpLocks/>
          </p:cNvCxnSpPr>
          <p:nvPr/>
        </p:nvCxnSpPr>
        <p:spPr>
          <a:xfrm flipH="1">
            <a:off x="9694302" y="525250"/>
            <a:ext cx="84702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左中かっこ 12">
            <a:extLst>
              <a:ext uri="{FF2B5EF4-FFF2-40B4-BE49-F238E27FC236}">
                <a16:creationId xmlns:a16="http://schemas.microsoft.com/office/drawing/2014/main" id="{F963F0E0-3BE7-5699-13A5-AC54AB1A54A8}"/>
              </a:ext>
            </a:extLst>
          </p:cNvPr>
          <p:cNvSpPr/>
          <p:nvPr/>
        </p:nvSpPr>
        <p:spPr>
          <a:xfrm rot="5400000" flipH="1">
            <a:off x="6624480" y="2133064"/>
            <a:ext cx="233658" cy="2119830"/>
          </a:xfrm>
          <a:prstGeom prst="leftBrace">
            <a:avLst>
              <a:gd name="adj1" fmla="val 57440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26129623-6973-06B4-A5FA-CFA91EF085F8}"/>
              </a:ext>
            </a:extLst>
          </p:cNvPr>
          <p:cNvCxnSpPr>
            <a:cxnSpLocks/>
          </p:cNvCxnSpPr>
          <p:nvPr/>
        </p:nvCxnSpPr>
        <p:spPr>
          <a:xfrm>
            <a:off x="6026988" y="3805767"/>
            <a:ext cx="0" cy="402038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BC0E18AC-FC3A-F5D2-1189-81B798EA1E69}"/>
              </a:ext>
            </a:extLst>
          </p:cNvPr>
          <p:cNvCxnSpPr>
            <a:cxnSpLocks/>
          </p:cNvCxnSpPr>
          <p:nvPr/>
        </p:nvCxnSpPr>
        <p:spPr>
          <a:xfrm flipH="1">
            <a:off x="6026988" y="3805767"/>
            <a:ext cx="715567" cy="0"/>
          </a:xfrm>
          <a:prstGeom prst="straightConnector1">
            <a:avLst/>
          </a:prstGeom>
          <a:ln w="19050">
            <a:solidFill>
              <a:schemeClr val="tx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90A701B-DB2B-7F38-10F8-C2FA1D6C2C9E}"/>
              </a:ext>
            </a:extLst>
          </p:cNvPr>
          <p:cNvSpPr txBox="1"/>
          <p:nvPr/>
        </p:nvSpPr>
        <p:spPr>
          <a:xfrm>
            <a:off x="3514728" y="756516"/>
            <a:ext cx="1107996" cy="54232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vert="eaVert" wrap="square" rtlCol="0">
            <a:spAutoFit/>
          </a:bodyPr>
          <a:lstStyle/>
          <a:p>
            <a:pPr marL="88900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筆者の主張 ＝ このままでは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カタストロフ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</a:t>
            </a:r>
          </a:p>
          <a:p>
            <a:pPr marL="88900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　　　　　　　　の回避は困難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5" name="四角形: メモ 24">
            <a:extLst>
              <a:ext uri="{FF2B5EF4-FFF2-40B4-BE49-F238E27FC236}">
                <a16:creationId xmlns:a16="http://schemas.microsoft.com/office/drawing/2014/main" id="{FF9D4F49-DF8D-8799-6214-577777D30CEA}"/>
              </a:ext>
            </a:extLst>
          </p:cNvPr>
          <p:cNvSpPr/>
          <p:nvPr/>
        </p:nvSpPr>
        <p:spPr>
          <a:xfrm>
            <a:off x="10612174" y="796203"/>
            <a:ext cx="367842" cy="72849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四角形: メモ 25">
            <a:extLst>
              <a:ext uri="{FF2B5EF4-FFF2-40B4-BE49-F238E27FC236}">
                <a16:creationId xmlns:a16="http://schemas.microsoft.com/office/drawing/2014/main" id="{A57F1F11-88E8-91FE-5CA3-C6405CB621C9}"/>
              </a:ext>
            </a:extLst>
          </p:cNvPr>
          <p:cNvSpPr/>
          <p:nvPr/>
        </p:nvSpPr>
        <p:spPr>
          <a:xfrm>
            <a:off x="9239147" y="4504241"/>
            <a:ext cx="367842" cy="72849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四角形: メモ 26">
            <a:extLst>
              <a:ext uri="{FF2B5EF4-FFF2-40B4-BE49-F238E27FC236}">
                <a16:creationId xmlns:a16="http://schemas.microsoft.com/office/drawing/2014/main" id="{C58D924E-74DA-7853-4099-0E067067E54E}"/>
              </a:ext>
            </a:extLst>
          </p:cNvPr>
          <p:cNvSpPr/>
          <p:nvPr/>
        </p:nvSpPr>
        <p:spPr>
          <a:xfrm>
            <a:off x="8315515" y="4250241"/>
            <a:ext cx="367842" cy="72849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四角形: メモ 27">
            <a:extLst>
              <a:ext uri="{FF2B5EF4-FFF2-40B4-BE49-F238E27FC236}">
                <a16:creationId xmlns:a16="http://schemas.microsoft.com/office/drawing/2014/main" id="{8039A165-2B86-5B98-3EF3-22EA9E5C8A6C}"/>
              </a:ext>
            </a:extLst>
          </p:cNvPr>
          <p:cNvSpPr/>
          <p:nvPr/>
        </p:nvSpPr>
        <p:spPr>
          <a:xfrm>
            <a:off x="5851924" y="4450266"/>
            <a:ext cx="367842" cy="1442532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四角形: メモ 28">
            <a:extLst>
              <a:ext uri="{FF2B5EF4-FFF2-40B4-BE49-F238E27FC236}">
                <a16:creationId xmlns:a16="http://schemas.microsoft.com/office/drawing/2014/main" id="{7373EA0B-B4B8-BF40-BBCC-489BD51D11BA}"/>
              </a:ext>
            </a:extLst>
          </p:cNvPr>
          <p:cNvSpPr/>
          <p:nvPr/>
        </p:nvSpPr>
        <p:spPr>
          <a:xfrm>
            <a:off x="4041375" y="4265555"/>
            <a:ext cx="367842" cy="1442532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0" name="コネクタ: カギ線 29">
            <a:extLst>
              <a:ext uri="{FF2B5EF4-FFF2-40B4-BE49-F238E27FC236}">
                <a16:creationId xmlns:a16="http://schemas.microsoft.com/office/drawing/2014/main" id="{DF08C8E8-2C7F-0B53-0B33-C86A94D029DB}"/>
              </a:ext>
            </a:extLst>
          </p:cNvPr>
          <p:cNvCxnSpPr>
            <a:cxnSpLocks/>
          </p:cNvCxnSpPr>
          <p:nvPr/>
        </p:nvCxnSpPr>
        <p:spPr>
          <a:xfrm rot="10800000">
            <a:off x="4068727" y="6170157"/>
            <a:ext cx="8034925" cy="606258"/>
          </a:xfrm>
          <a:prstGeom prst="bentConnector2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111D3140-8C10-74C3-3806-243268CB323B}"/>
              </a:ext>
            </a:extLst>
          </p:cNvPr>
          <p:cNvCxnSpPr>
            <a:cxnSpLocks/>
          </p:cNvCxnSpPr>
          <p:nvPr/>
        </p:nvCxnSpPr>
        <p:spPr>
          <a:xfrm>
            <a:off x="6742555" y="3683793"/>
            <a:ext cx="0" cy="103346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テキスト ボックス 43">
            <a:extLst>
              <a:ext uri="{FF2B5EF4-FFF2-40B4-BE49-F238E27FC236}">
                <a16:creationId xmlns:a16="http://schemas.microsoft.com/office/drawing/2014/main" id="{840D61CD-851C-E4CF-E8F4-098BD5A149C5}"/>
              </a:ext>
            </a:extLst>
          </p:cNvPr>
          <p:cNvSpPr txBox="1"/>
          <p:nvPr/>
        </p:nvSpPr>
        <p:spPr>
          <a:xfrm>
            <a:off x="11497258" y="1204269"/>
            <a:ext cx="598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101</a:t>
            </a:r>
          </a:p>
        </p:txBody>
      </p:sp>
    </p:spTree>
    <p:extLst>
      <p:ext uri="{BB962C8B-B14F-4D97-AF65-F5344CB8AC3E}">
        <p14:creationId xmlns:p14="http://schemas.microsoft.com/office/powerpoint/2010/main" val="363337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</Words>
  <Application>Microsoft Office PowerPoint</Application>
  <PresentationFormat>ワイド画面</PresentationFormat>
  <Paragraphs>97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Ｐゴシック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2023-03-10T08:46:31Z</dcterms:created>
  <dcterms:modified xsi:type="dcterms:W3CDTF">2026-04-22T01:30:06Z</dcterms:modified>
</cp:coreProperties>
</file>