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  <p:sldId id="258" r:id="rId3"/>
    <p:sldId id="261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0" y="72"/>
      </p:cViewPr>
      <p:guideLst>
        <p:guide orient="horz" pos="2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50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262D0A7-DA76-9681-DF68-B9216766F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F54626C-3E1F-71C9-4372-222AC958A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7620639-AFB0-A21A-F93A-D2E32C1C8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CD20E-3581-4792-8EA0-8BF6376CAE06}" type="datetimeFigureOut">
              <a:rPr kumimoji="1" lang="ja-JP" altLang="en-US" smtClean="0"/>
              <a:t>2023/3/10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753C43-6117-C04F-F645-6AAB66D11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D1444E-86DD-8E3F-A6B3-F8C94281B4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52912-4520-4031-ACE3-50A9E777E5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7887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085594" y="114210"/>
            <a:ext cx="954107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第一段 （　初め   ～　　・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李徴と袁傪の再会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8A2E71F8-92F6-4806-446D-D583A5DAEC4A}"/>
              </a:ext>
            </a:extLst>
          </p:cNvPr>
          <p:cNvSpPr txBox="1"/>
          <p:nvPr/>
        </p:nvSpPr>
        <p:spPr>
          <a:xfrm>
            <a:off x="11491466" y="2315995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25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3CD0959-1AB5-78B8-B058-9212089CB3E5}"/>
              </a:ext>
            </a:extLst>
          </p:cNvPr>
          <p:cNvSpPr/>
          <p:nvPr/>
        </p:nvSpPr>
        <p:spPr>
          <a:xfrm>
            <a:off x="1809549" y="114210"/>
            <a:ext cx="9141221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64A23E1-1534-BBF2-8AD7-55D974EDB0A4}"/>
              </a:ext>
            </a:extLst>
          </p:cNvPr>
          <p:cNvSpPr txBox="1"/>
          <p:nvPr/>
        </p:nvSpPr>
        <p:spPr>
          <a:xfrm>
            <a:off x="9681283" y="232569"/>
            <a:ext cx="492443" cy="5351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博学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才穎だが、 性は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狷介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1F12F8F-0AC9-AD81-74B4-012AC48F6C6F}"/>
              </a:ext>
            </a:extLst>
          </p:cNvPr>
          <p:cNvSpPr txBox="1"/>
          <p:nvPr/>
        </p:nvSpPr>
        <p:spPr>
          <a:xfrm>
            <a:off x="9114659" y="840336"/>
            <a:ext cx="492443" cy="4276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 若くして官吏になる。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896E889-0FC3-21EC-7FDB-C502E8E570BB}"/>
              </a:ext>
            </a:extLst>
          </p:cNvPr>
          <p:cNvSpPr txBox="1"/>
          <p:nvPr/>
        </p:nvSpPr>
        <p:spPr>
          <a:xfrm>
            <a:off x="7400557" y="840335"/>
            <a:ext cx="492443" cy="4276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官を退き、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詩家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を志す。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D2A705A-6867-CFC9-7709-22D6EAE33FE8}"/>
              </a:ext>
            </a:extLst>
          </p:cNvPr>
          <p:cNvSpPr txBox="1"/>
          <p:nvPr/>
        </p:nvSpPr>
        <p:spPr>
          <a:xfrm>
            <a:off x="5301403" y="770124"/>
            <a:ext cx="492443" cy="4276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地方官吏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の職を奉ずる。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A0318A-A936-DBF8-CBE0-9006E1287D1B}"/>
              </a:ext>
            </a:extLst>
          </p:cNvPr>
          <p:cNvSpPr txBox="1"/>
          <p:nvPr/>
        </p:nvSpPr>
        <p:spPr>
          <a:xfrm>
            <a:off x="3440633" y="531165"/>
            <a:ext cx="492443" cy="331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異類の身 ＝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虎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に変身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9C607F0-F87A-BE0E-C5C9-E13F5BA76BDE}"/>
              </a:ext>
            </a:extLst>
          </p:cNvPr>
          <p:cNvSpPr txBox="1"/>
          <p:nvPr/>
        </p:nvSpPr>
        <p:spPr>
          <a:xfrm>
            <a:off x="2985171" y="4484883"/>
            <a:ext cx="954107" cy="19790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かつて親しかった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袁傪 との再会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AD17FD0-11EC-0206-B046-DB72204F6A5C}"/>
              </a:ext>
            </a:extLst>
          </p:cNvPr>
          <p:cNvSpPr txBox="1"/>
          <p:nvPr/>
        </p:nvSpPr>
        <p:spPr>
          <a:xfrm>
            <a:off x="6183695" y="1568921"/>
            <a:ext cx="954107" cy="48950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文名は揚がらず、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貧窮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に堪えかねる。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己の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詩業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にも半ば絶望。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DC99AC19-4062-48C0-A83A-86AAD3231FFA}"/>
              </a:ext>
            </a:extLst>
          </p:cNvPr>
          <p:cNvSpPr txBox="1"/>
          <p:nvPr/>
        </p:nvSpPr>
        <p:spPr>
          <a:xfrm>
            <a:off x="4480369" y="1573834"/>
            <a:ext cx="492443" cy="50737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自尊心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を傷つけられ、ついに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発狂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904A745-3990-D13E-8EC5-8AA0692EB9A9}"/>
              </a:ext>
            </a:extLst>
          </p:cNvPr>
          <p:cNvSpPr txBox="1"/>
          <p:nvPr/>
        </p:nvSpPr>
        <p:spPr>
          <a:xfrm>
            <a:off x="8353762" y="1568921"/>
            <a:ext cx="492443" cy="36277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賤吏に甘んずるを潔しとせず。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89895C76-9D21-E604-2151-33F57FABB855}"/>
              </a:ext>
            </a:extLst>
          </p:cNvPr>
          <p:cNvSpPr/>
          <p:nvPr/>
        </p:nvSpPr>
        <p:spPr>
          <a:xfrm>
            <a:off x="9747500" y="228336"/>
            <a:ext cx="360000" cy="612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BB35C314-B5A3-994F-7D79-91585410D5E6}"/>
              </a:ext>
            </a:extLst>
          </p:cNvPr>
          <p:cNvCxnSpPr>
            <a:cxnSpLocks/>
          </p:cNvCxnSpPr>
          <p:nvPr/>
        </p:nvCxnSpPr>
        <p:spPr>
          <a:xfrm flipH="1">
            <a:off x="8046720" y="1418565"/>
            <a:ext cx="109285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26A5FD0-A05E-DE74-23E8-61E72766AADC}"/>
              </a:ext>
            </a:extLst>
          </p:cNvPr>
          <p:cNvCxnSpPr>
            <a:cxnSpLocks/>
          </p:cNvCxnSpPr>
          <p:nvPr/>
        </p:nvCxnSpPr>
        <p:spPr>
          <a:xfrm flipH="1">
            <a:off x="6006164" y="1418565"/>
            <a:ext cx="132813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FCDFD5CF-303B-0950-A5D1-35128503E206}"/>
              </a:ext>
            </a:extLst>
          </p:cNvPr>
          <p:cNvCxnSpPr>
            <a:cxnSpLocks/>
          </p:cNvCxnSpPr>
          <p:nvPr/>
        </p:nvCxnSpPr>
        <p:spPr>
          <a:xfrm flipH="1">
            <a:off x="4128001" y="1465090"/>
            <a:ext cx="109285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矢印: 下 21">
            <a:extLst>
              <a:ext uri="{FF2B5EF4-FFF2-40B4-BE49-F238E27FC236}">
                <a16:creationId xmlns:a16="http://schemas.microsoft.com/office/drawing/2014/main" id="{D59A796A-7308-896A-6EF2-97D9DC51617A}"/>
              </a:ext>
            </a:extLst>
          </p:cNvPr>
          <p:cNvSpPr/>
          <p:nvPr/>
        </p:nvSpPr>
        <p:spPr>
          <a:xfrm>
            <a:off x="3440633" y="3748057"/>
            <a:ext cx="492442" cy="664143"/>
          </a:xfrm>
          <a:prstGeom prst="downArrow">
            <a:avLst>
              <a:gd name="adj1" fmla="val 40670"/>
              <a:gd name="adj2" fmla="val 416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3E1997E4-0325-2BB3-144A-6E7BDA6B78E8}"/>
              </a:ext>
            </a:extLst>
          </p:cNvPr>
          <p:cNvSpPr/>
          <p:nvPr/>
        </p:nvSpPr>
        <p:spPr>
          <a:xfrm>
            <a:off x="3059409" y="4479374"/>
            <a:ext cx="360000" cy="612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CA2236EC-9AE4-881C-C16A-955F2D7BE435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1330036" y="5474414"/>
            <a:ext cx="1655135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9DF084B-BF44-2588-214A-32FA04CDD56C}"/>
              </a:ext>
            </a:extLst>
          </p:cNvPr>
          <p:cNvSpPr txBox="1"/>
          <p:nvPr/>
        </p:nvSpPr>
        <p:spPr>
          <a:xfrm>
            <a:off x="11341842" y="251605"/>
            <a:ext cx="338554" cy="612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りちょう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D6F87B1-8CE8-8B88-4343-457AED0D50DC}"/>
              </a:ext>
            </a:extLst>
          </p:cNvPr>
          <p:cNvSpPr txBox="1"/>
          <p:nvPr/>
        </p:nvSpPr>
        <p:spPr>
          <a:xfrm>
            <a:off x="11341842" y="949382"/>
            <a:ext cx="338554" cy="612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えんさん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B00CA5D-24FC-BB5D-40A5-08A743D67951}"/>
              </a:ext>
            </a:extLst>
          </p:cNvPr>
          <p:cNvSpPr txBox="1"/>
          <p:nvPr/>
        </p:nvSpPr>
        <p:spPr>
          <a:xfrm>
            <a:off x="9938223" y="2318376"/>
            <a:ext cx="338554" cy="612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さいえい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B7CE813-C394-0E77-98DD-9BE7E3250616}"/>
              </a:ext>
            </a:extLst>
          </p:cNvPr>
          <p:cNvSpPr txBox="1"/>
          <p:nvPr/>
        </p:nvSpPr>
        <p:spPr>
          <a:xfrm>
            <a:off x="8623474" y="1576564"/>
            <a:ext cx="338554" cy="612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せん り</a:t>
            </a:r>
          </a:p>
        </p:txBody>
      </p:sp>
      <p:sp>
        <p:nvSpPr>
          <p:cNvPr id="23" name="四角形: メモ 22">
            <a:extLst>
              <a:ext uri="{FF2B5EF4-FFF2-40B4-BE49-F238E27FC236}">
                <a16:creationId xmlns:a16="http://schemas.microsoft.com/office/drawing/2014/main" id="{22879EC0-7BAF-2A64-38EE-778B9DAD3584}"/>
              </a:ext>
            </a:extLst>
          </p:cNvPr>
          <p:cNvSpPr/>
          <p:nvPr/>
        </p:nvSpPr>
        <p:spPr>
          <a:xfrm>
            <a:off x="4555695" y="1824595"/>
            <a:ext cx="367842" cy="905799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四角形: メモ 23">
            <a:extLst>
              <a:ext uri="{FF2B5EF4-FFF2-40B4-BE49-F238E27FC236}">
                <a16:creationId xmlns:a16="http://schemas.microsoft.com/office/drawing/2014/main" id="{1E4D8CC1-7964-F178-66F2-7D7A366756D7}"/>
              </a:ext>
            </a:extLst>
          </p:cNvPr>
          <p:cNvSpPr/>
          <p:nvPr/>
        </p:nvSpPr>
        <p:spPr>
          <a:xfrm>
            <a:off x="6274012" y="2412055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四角形: メモ 24">
            <a:extLst>
              <a:ext uri="{FF2B5EF4-FFF2-40B4-BE49-F238E27FC236}">
                <a16:creationId xmlns:a16="http://schemas.microsoft.com/office/drawing/2014/main" id="{E81FC34C-B967-CC32-5A03-6F9D88335F4A}"/>
              </a:ext>
            </a:extLst>
          </p:cNvPr>
          <p:cNvSpPr/>
          <p:nvPr/>
        </p:nvSpPr>
        <p:spPr>
          <a:xfrm>
            <a:off x="3501487" y="2173928"/>
            <a:ext cx="367842" cy="447675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四角形: メモ 25">
            <a:extLst>
              <a:ext uri="{FF2B5EF4-FFF2-40B4-BE49-F238E27FC236}">
                <a16:creationId xmlns:a16="http://schemas.microsoft.com/office/drawing/2014/main" id="{2A13F499-DC35-6AFB-3A45-95F185A4F2A6}"/>
              </a:ext>
            </a:extLst>
          </p:cNvPr>
          <p:cNvSpPr/>
          <p:nvPr/>
        </p:nvSpPr>
        <p:spPr>
          <a:xfrm>
            <a:off x="5360070" y="1072341"/>
            <a:ext cx="367842" cy="1045954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四角形: メモ 26">
            <a:extLst>
              <a:ext uri="{FF2B5EF4-FFF2-40B4-BE49-F238E27FC236}">
                <a16:creationId xmlns:a16="http://schemas.microsoft.com/office/drawing/2014/main" id="{A87DD26F-1D0B-1E58-08A2-A722C729EC13}"/>
              </a:ext>
            </a:extLst>
          </p:cNvPr>
          <p:cNvSpPr/>
          <p:nvPr/>
        </p:nvSpPr>
        <p:spPr>
          <a:xfrm>
            <a:off x="7466804" y="2397766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メモ 27">
            <a:extLst>
              <a:ext uri="{FF2B5EF4-FFF2-40B4-BE49-F238E27FC236}">
                <a16:creationId xmlns:a16="http://schemas.microsoft.com/office/drawing/2014/main" id="{F7C03E84-8C60-574A-8FB0-28E3CF1FB010}"/>
              </a:ext>
            </a:extLst>
          </p:cNvPr>
          <p:cNvSpPr/>
          <p:nvPr/>
        </p:nvSpPr>
        <p:spPr>
          <a:xfrm>
            <a:off x="6720817" y="3825161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四角形: メモ 28">
            <a:extLst>
              <a:ext uri="{FF2B5EF4-FFF2-40B4-BE49-F238E27FC236}">
                <a16:creationId xmlns:a16="http://schemas.microsoft.com/office/drawing/2014/main" id="{5EED3155-0A77-F993-2AF2-6B0C347C5189}"/>
              </a:ext>
            </a:extLst>
          </p:cNvPr>
          <p:cNvSpPr/>
          <p:nvPr/>
        </p:nvSpPr>
        <p:spPr>
          <a:xfrm>
            <a:off x="9743579" y="4409884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四角形: メモ 29">
            <a:extLst>
              <a:ext uri="{FF2B5EF4-FFF2-40B4-BE49-F238E27FC236}">
                <a16:creationId xmlns:a16="http://schemas.microsoft.com/office/drawing/2014/main" id="{1D88AD07-C78C-0348-665A-8E92B4154476}"/>
              </a:ext>
            </a:extLst>
          </p:cNvPr>
          <p:cNvSpPr/>
          <p:nvPr/>
        </p:nvSpPr>
        <p:spPr>
          <a:xfrm>
            <a:off x="9765842" y="1408940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四角形: メモ 30">
            <a:extLst>
              <a:ext uri="{FF2B5EF4-FFF2-40B4-BE49-F238E27FC236}">
                <a16:creationId xmlns:a16="http://schemas.microsoft.com/office/drawing/2014/main" id="{6470B773-1BFE-7CD8-71AF-C082D610F29E}"/>
              </a:ext>
            </a:extLst>
          </p:cNvPr>
          <p:cNvSpPr/>
          <p:nvPr/>
        </p:nvSpPr>
        <p:spPr>
          <a:xfrm>
            <a:off x="4550182" y="5588463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05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1302327" y="114210"/>
            <a:ext cx="9648444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A864CE3-7CFC-0BCC-A3AA-4A9F4ABF827D}"/>
              </a:ext>
            </a:extLst>
          </p:cNvPr>
          <p:cNvSpPr txBox="1"/>
          <p:nvPr/>
        </p:nvSpPr>
        <p:spPr>
          <a:xfrm>
            <a:off x="9619754" y="365761"/>
            <a:ext cx="646331" cy="53700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◆李徴が袁傪に語る物語　←　叢からの話し声</a:t>
            </a:r>
            <a:endParaRPr kumimoji="1" lang="ja-JP" altLang="en-US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B60CCBC9-D05A-F589-7354-BF7A8491390E}"/>
              </a:ext>
            </a:extLst>
          </p:cNvPr>
          <p:cNvCxnSpPr>
            <a:cxnSpLocks/>
          </p:cNvCxnSpPr>
          <p:nvPr/>
        </p:nvCxnSpPr>
        <p:spPr>
          <a:xfrm flipH="1">
            <a:off x="10461192" y="5474414"/>
            <a:ext cx="1730808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085590" y="114210"/>
            <a:ext cx="954107" cy="662957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第二段 （　　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　　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李徴が虎になるまで（李徴の告白）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8E3B173-F31B-4B31-A042-7D132CC55150}"/>
              </a:ext>
            </a:extLst>
          </p:cNvPr>
          <p:cNvSpPr txBox="1"/>
          <p:nvPr/>
        </p:nvSpPr>
        <p:spPr>
          <a:xfrm>
            <a:off x="11494221" y="1172071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25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4EE5DCF-12B7-2F41-5EF2-ECD5134840F8}"/>
              </a:ext>
            </a:extLst>
          </p:cNvPr>
          <p:cNvSpPr txBox="1"/>
          <p:nvPr/>
        </p:nvSpPr>
        <p:spPr>
          <a:xfrm>
            <a:off x="11491466" y="2315995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9" name="コネクタ: カギ線 8">
            <a:extLst>
              <a:ext uri="{FF2B5EF4-FFF2-40B4-BE49-F238E27FC236}">
                <a16:creationId xmlns:a16="http://schemas.microsoft.com/office/drawing/2014/main" id="{0D74518E-BEDC-3C51-FE9E-55ABF59939EB}"/>
              </a:ext>
            </a:extLst>
          </p:cNvPr>
          <p:cNvCxnSpPr>
            <a:cxnSpLocks/>
          </p:cNvCxnSpPr>
          <p:nvPr/>
        </p:nvCxnSpPr>
        <p:spPr>
          <a:xfrm rot="16200000" flipV="1">
            <a:off x="8360909" y="3375431"/>
            <a:ext cx="3802631" cy="395336"/>
          </a:xfrm>
          <a:prstGeom prst="bentConnector3">
            <a:avLst>
              <a:gd name="adj1" fmla="val 100099"/>
            </a:avLst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D55E97E-CBA0-4E74-28EE-280561B008ED}"/>
              </a:ext>
            </a:extLst>
          </p:cNvPr>
          <p:cNvSpPr txBox="1"/>
          <p:nvPr/>
        </p:nvSpPr>
        <p:spPr>
          <a:xfrm>
            <a:off x="8164048" y="616721"/>
            <a:ext cx="954107" cy="4068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自分の中の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人間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が姿を消す。</a:t>
            </a:r>
          </a:p>
          <a:p>
            <a:pPr marL="539750"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残虐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な行い。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306F946-6254-7939-779B-F829C14C01A9}"/>
              </a:ext>
            </a:extLst>
          </p:cNvPr>
          <p:cNvSpPr txBox="1"/>
          <p:nvPr/>
        </p:nvSpPr>
        <p:spPr>
          <a:xfrm>
            <a:off x="5486404" y="616721"/>
            <a:ext cx="954107" cy="4068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人間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の心が還る数時間。</a:t>
            </a: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情けなく、 恐ろしく、 憤ろしい。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B5004AA-3A74-6E63-934F-00710DBA84E2}"/>
              </a:ext>
            </a:extLst>
          </p:cNvPr>
          <p:cNvSpPr txBox="1"/>
          <p:nvPr/>
        </p:nvSpPr>
        <p:spPr>
          <a:xfrm>
            <a:off x="7106856" y="1059809"/>
            <a:ext cx="492443" cy="2805294"/>
          </a:xfrm>
          <a:prstGeom prst="rect">
            <a:avLst/>
          </a:prstGeom>
          <a:noFill/>
          <a:ln w="12700">
            <a:solidFill>
              <a:schemeClr val="tx1"/>
            </a:solidFill>
            <a:prstDash val="solid"/>
          </a:ln>
        </p:spPr>
        <p:txBody>
          <a:bodyPr vert="eaVert" wrap="square" rtlCol="0" anchor="ctr" anchorCtr="0">
            <a:spAutoFit/>
          </a:bodyPr>
          <a:lstStyle/>
          <a:p>
            <a:pPr marL="93663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獣と人間の間を行き来</a:t>
            </a:r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47C23058-8215-CEA5-680F-FBCDBCD043D1}"/>
              </a:ext>
            </a:extLst>
          </p:cNvPr>
          <p:cNvCxnSpPr>
            <a:cxnSpLocks/>
          </p:cNvCxnSpPr>
          <p:nvPr/>
        </p:nvCxnSpPr>
        <p:spPr>
          <a:xfrm>
            <a:off x="6640945" y="910563"/>
            <a:ext cx="152310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403096B-725C-60AE-92F4-3939BDEB3ACB}"/>
              </a:ext>
            </a:extLst>
          </p:cNvPr>
          <p:cNvSpPr txBox="1"/>
          <p:nvPr/>
        </p:nvSpPr>
        <p:spPr>
          <a:xfrm>
            <a:off x="6876023" y="4436921"/>
            <a:ext cx="954107" cy="2131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徐々に人間でいる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時間が短くなる。</a:t>
            </a:r>
          </a:p>
        </p:txBody>
      </p:sp>
      <p:sp>
        <p:nvSpPr>
          <p:cNvPr id="23" name="矢印: 下 22">
            <a:extLst>
              <a:ext uri="{FF2B5EF4-FFF2-40B4-BE49-F238E27FC236}">
                <a16:creationId xmlns:a16="http://schemas.microsoft.com/office/drawing/2014/main" id="{B1066FF0-F755-4EF4-D4BE-DD0269B5469A}"/>
              </a:ext>
            </a:extLst>
          </p:cNvPr>
          <p:cNvSpPr/>
          <p:nvPr/>
        </p:nvSpPr>
        <p:spPr>
          <a:xfrm>
            <a:off x="7115083" y="3966427"/>
            <a:ext cx="468242" cy="434149"/>
          </a:xfrm>
          <a:prstGeom prst="downArrow">
            <a:avLst>
              <a:gd name="adj1" fmla="val 50000"/>
              <a:gd name="adj2" fmla="val 36266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7C58286-25AD-8439-FB25-F6B934E21646}"/>
              </a:ext>
            </a:extLst>
          </p:cNvPr>
          <p:cNvSpPr txBox="1"/>
          <p:nvPr/>
        </p:nvSpPr>
        <p:spPr>
          <a:xfrm>
            <a:off x="4716959" y="4825689"/>
            <a:ext cx="1723549" cy="1742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本当の獣に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なることを</a:t>
            </a: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恐ろしく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感じる。</a:t>
            </a: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5790CFFF-F706-3F2B-70AF-4CFA3CCFBB41}"/>
              </a:ext>
            </a:extLst>
          </p:cNvPr>
          <p:cNvCxnSpPr>
            <a:cxnSpLocks/>
          </p:cNvCxnSpPr>
          <p:nvPr/>
        </p:nvCxnSpPr>
        <p:spPr>
          <a:xfrm flipH="1">
            <a:off x="4520669" y="4685269"/>
            <a:ext cx="226805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8F5F4EE-6308-8234-A0D2-3728BC6945B1}"/>
              </a:ext>
            </a:extLst>
          </p:cNvPr>
          <p:cNvSpPr txBox="1"/>
          <p:nvPr/>
        </p:nvSpPr>
        <p:spPr>
          <a:xfrm>
            <a:off x="3861305" y="2875281"/>
            <a:ext cx="492443" cy="35418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袁傪へ自分の 詩 の伝録を依頼</a:t>
            </a: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75B75936-4107-F17C-6684-49FD57C70606}"/>
              </a:ext>
            </a:extLst>
          </p:cNvPr>
          <p:cNvSpPr/>
          <p:nvPr/>
        </p:nvSpPr>
        <p:spPr>
          <a:xfrm>
            <a:off x="2199562" y="300142"/>
            <a:ext cx="1046064" cy="625771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袁傪の感想　</a:t>
            </a:r>
            <a:r>
              <a:rPr kumimoji="1" lang="en-US" altLang="ja-JP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「才は非凡だが、第一流の作品となるに　　　</a:t>
            </a:r>
            <a:endParaRPr kumimoji="1" lang="en-US" altLang="ja-JP" sz="2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　　　　はどこか欠ける」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47713650-BF9F-5DD3-A96C-D47335E7D2B7}"/>
              </a:ext>
            </a:extLst>
          </p:cNvPr>
          <p:cNvSpPr/>
          <p:nvPr/>
        </p:nvSpPr>
        <p:spPr>
          <a:xfrm>
            <a:off x="3923098" y="4373969"/>
            <a:ext cx="360000" cy="324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805D4F2-870A-0046-CC98-050F03BB731C}"/>
              </a:ext>
            </a:extLst>
          </p:cNvPr>
          <p:cNvSpPr txBox="1"/>
          <p:nvPr/>
        </p:nvSpPr>
        <p:spPr>
          <a:xfrm>
            <a:off x="9884456" y="3578058"/>
            <a:ext cx="338554" cy="612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くさむら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6B3BBB8-0069-55BB-88BE-B4C01DCF35F1}"/>
              </a:ext>
            </a:extLst>
          </p:cNvPr>
          <p:cNvSpPr txBox="1"/>
          <p:nvPr/>
        </p:nvSpPr>
        <p:spPr>
          <a:xfrm>
            <a:off x="6219557" y="2513669"/>
            <a:ext cx="338554" cy="3616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かえ</a:t>
            </a:r>
          </a:p>
        </p:txBody>
      </p:sp>
      <p:sp>
        <p:nvSpPr>
          <p:cNvPr id="24" name="四角形: メモ 23">
            <a:extLst>
              <a:ext uri="{FF2B5EF4-FFF2-40B4-BE49-F238E27FC236}">
                <a16:creationId xmlns:a16="http://schemas.microsoft.com/office/drawing/2014/main" id="{64A4324B-28E8-CD95-3D37-F1774EC5D7B2}"/>
              </a:ext>
            </a:extLst>
          </p:cNvPr>
          <p:cNvSpPr/>
          <p:nvPr/>
        </p:nvSpPr>
        <p:spPr>
          <a:xfrm>
            <a:off x="6005260" y="859616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四角形: メモ 24">
            <a:extLst>
              <a:ext uri="{FF2B5EF4-FFF2-40B4-BE49-F238E27FC236}">
                <a16:creationId xmlns:a16="http://schemas.microsoft.com/office/drawing/2014/main" id="{C063A980-696B-316B-6D39-9628ADC591A8}"/>
              </a:ext>
            </a:extLst>
          </p:cNvPr>
          <p:cNvSpPr/>
          <p:nvPr/>
        </p:nvSpPr>
        <p:spPr>
          <a:xfrm>
            <a:off x="8235539" y="1757082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四角形: メモ 25">
            <a:extLst>
              <a:ext uri="{FF2B5EF4-FFF2-40B4-BE49-F238E27FC236}">
                <a16:creationId xmlns:a16="http://schemas.microsoft.com/office/drawing/2014/main" id="{3D4B7517-7100-AF3D-ADD2-B5462CC220F3}"/>
              </a:ext>
            </a:extLst>
          </p:cNvPr>
          <p:cNvSpPr/>
          <p:nvPr/>
        </p:nvSpPr>
        <p:spPr>
          <a:xfrm>
            <a:off x="8688358" y="2201867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四角形: メモ 40">
            <a:extLst>
              <a:ext uri="{FF2B5EF4-FFF2-40B4-BE49-F238E27FC236}">
                <a16:creationId xmlns:a16="http://schemas.microsoft.com/office/drawing/2014/main" id="{3036351A-8B27-6462-927C-BFE95F6060DC}"/>
              </a:ext>
            </a:extLst>
          </p:cNvPr>
          <p:cNvSpPr/>
          <p:nvPr/>
        </p:nvSpPr>
        <p:spPr>
          <a:xfrm>
            <a:off x="5118562" y="5139092"/>
            <a:ext cx="367842" cy="1045954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77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9B520DE-227A-B6E9-D1B4-3642FC88A5AC}"/>
              </a:ext>
            </a:extLst>
          </p:cNvPr>
          <p:cNvSpPr/>
          <p:nvPr/>
        </p:nvSpPr>
        <p:spPr>
          <a:xfrm>
            <a:off x="3057235" y="114210"/>
            <a:ext cx="7893535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085590" y="114210"/>
            <a:ext cx="954107" cy="662957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第二段 （　　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　　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李徴が虎になるまで（李徴の告白）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8E3B173-F31B-4B31-A042-7D132CC55150}"/>
              </a:ext>
            </a:extLst>
          </p:cNvPr>
          <p:cNvSpPr txBox="1"/>
          <p:nvPr/>
        </p:nvSpPr>
        <p:spPr>
          <a:xfrm>
            <a:off x="11494221" y="1172071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25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4EE5DCF-12B7-2F41-5EF2-ECD5134840F8}"/>
              </a:ext>
            </a:extLst>
          </p:cNvPr>
          <p:cNvSpPr txBox="1"/>
          <p:nvPr/>
        </p:nvSpPr>
        <p:spPr>
          <a:xfrm>
            <a:off x="11491466" y="2315995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A444DCD-9887-CF76-270E-179F53A0154A}"/>
              </a:ext>
            </a:extLst>
          </p:cNvPr>
          <p:cNvSpPr txBox="1"/>
          <p:nvPr/>
        </p:nvSpPr>
        <p:spPr>
          <a:xfrm>
            <a:off x="8208588" y="365761"/>
            <a:ext cx="492443" cy="23503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【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李徴の自己分析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】</a:t>
            </a:r>
            <a:endParaRPr kumimoji="1" lang="ja-JP" altLang="en-US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E74FE27-C945-39F9-861B-8ED958FDA196}"/>
              </a:ext>
            </a:extLst>
          </p:cNvPr>
          <p:cNvSpPr txBox="1"/>
          <p:nvPr/>
        </p:nvSpPr>
        <p:spPr>
          <a:xfrm>
            <a:off x="7100592" y="533201"/>
            <a:ext cx="1107996" cy="2431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臆病な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自尊心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</a:t>
            </a:r>
          </a:p>
          <a:p>
            <a:pPr>
              <a:lnSpc>
                <a:spcPct val="150000"/>
              </a:lnSpc>
            </a:pP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ja-JP" altLang="en-US" sz="2000" b="1" i="0" u="none" strike="noStrike" kern="1200" baseline="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尊大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な羞恥心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88744F4-C47C-B6DA-D855-8EDE47B1632E}"/>
              </a:ext>
            </a:extLst>
          </p:cNvPr>
          <p:cNvSpPr txBox="1"/>
          <p:nvPr/>
        </p:nvSpPr>
        <p:spPr>
          <a:xfrm>
            <a:off x="6640964" y="3057392"/>
            <a:ext cx="1569660" cy="34148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詩友に交わらず、世と離れる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 内心同様、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ja-JP" altLang="en-US" sz="2000" b="1" i="0" u="none" strike="noStrike" kern="1200" baseline="0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外形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も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324000"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虎となった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2664CD1-844E-88DE-6377-C0F3A012B5B7}"/>
              </a:ext>
            </a:extLst>
          </p:cNvPr>
          <p:cNvSpPr txBox="1"/>
          <p:nvPr/>
        </p:nvSpPr>
        <p:spPr>
          <a:xfrm>
            <a:off x="5251740" y="366374"/>
            <a:ext cx="1107996" cy="61058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◆暁角の音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夜明け ＝ 李徴が虎に還る時が近づく</a:t>
            </a:r>
          </a:p>
          <a:p>
            <a:pPr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妻子の今後を頼む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0625AA40-85E5-BA6E-5CB5-1AA964DE2169}"/>
              </a:ext>
            </a:extLst>
          </p:cNvPr>
          <p:cNvSpPr txBox="1"/>
          <p:nvPr/>
        </p:nvSpPr>
        <p:spPr>
          <a:xfrm>
            <a:off x="4172378" y="1376217"/>
            <a:ext cx="954107" cy="47817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自らの詩業のほうを気にかけたことを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自嘲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する。</a:t>
            </a:r>
          </a:p>
        </p:txBody>
      </p:sp>
      <p:sp>
        <p:nvSpPr>
          <p:cNvPr id="40" name="左中かっこ 39">
            <a:extLst>
              <a:ext uri="{FF2B5EF4-FFF2-40B4-BE49-F238E27FC236}">
                <a16:creationId xmlns:a16="http://schemas.microsoft.com/office/drawing/2014/main" id="{5842529C-051D-0E24-4EFD-736118A0C267}"/>
              </a:ext>
            </a:extLst>
          </p:cNvPr>
          <p:cNvSpPr/>
          <p:nvPr/>
        </p:nvSpPr>
        <p:spPr>
          <a:xfrm rot="5400000" flipH="1">
            <a:off x="7508707" y="2430429"/>
            <a:ext cx="175589" cy="991819"/>
          </a:xfrm>
          <a:prstGeom prst="leftBrace">
            <a:avLst>
              <a:gd name="adj1" fmla="val 5744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CA88986-0504-425C-CC14-E28F2E12872E}"/>
              </a:ext>
            </a:extLst>
          </p:cNvPr>
          <p:cNvSpPr/>
          <p:nvPr/>
        </p:nvSpPr>
        <p:spPr>
          <a:xfrm>
            <a:off x="9081372" y="295380"/>
            <a:ext cx="1046064" cy="625771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袁傪の感想　</a:t>
            </a:r>
            <a:r>
              <a:rPr kumimoji="1" lang="en-US" altLang="ja-JP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… </a:t>
            </a:r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「才は非凡だが、第一流の作品となるに　　　</a:t>
            </a:r>
            <a:endParaRPr kumimoji="1" lang="en-US" altLang="ja-JP" sz="2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　　　　はどこか欠ける」</a:t>
            </a:r>
          </a:p>
        </p:txBody>
      </p:sp>
      <p:cxnSp>
        <p:nvCxnSpPr>
          <p:cNvPr id="44" name="コネクタ: カギ線 43">
            <a:extLst>
              <a:ext uri="{FF2B5EF4-FFF2-40B4-BE49-F238E27FC236}">
                <a16:creationId xmlns:a16="http://schemas.microsoft.com/office/drawing/2014/main" id="{62069BF4-439F-1BC1-C754-CBBF8E3B79E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782540" y="759280"/>
            <a:ext cx="622629" cy="452581"/>
          </a:xfrm>
          <a:prstGeom prst="bentConnector3">
            <a:avLst>
              <a:gd name="adj1" fmla="val 99634"/>
            </a:avLst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四角形: メモ 36">
            <a:extLst>
              <a:ext uri="{FF2B5EF4-FFF2-40B4-BE49-F238E27FC236}">
                <a16:creationId xmlns:a16="http://schemas.microsoft.com/office/drawing/2014/main" id="{479D195C-DE6A-34FB-2C07-E55D5343FE71}"/>
              </a:ext>
            </a:extLst>
          </p:cNvPr>
          <p:cNvSpPr/>
          <p:nvPr/>
        </p:nvSpPr>
        <p:spPr>
          <a:xfrm>
            <a:off x="7637808" y="1610251"/>
            <a:ext cx="367842" cy="905799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四角形: メモ 40">
            <a:extLst>
              <a:ext uri="{FF2B5EF4-FFF2-40B4-BE49-F238E27FC236}">
                <a16:creationId xmlns:a16="http://schemas.microsoft.com/office/drawing/2014/main" id="{A833AF1C-153D-3D81-C1AE-DE24FBE3346D}"/>
              </a:ext>
            </a:extLst>
          </p:cNvPr>
          <p:cNvSpPr/>
          <p:nvPr/>
        </p:nvSpPr>
        <p:spPr>
          <a:xfrm>
            <a:off x="7163875" y="807552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四角形: メモ 41">
            <a:extLst>
              <a:ext uri="{FF2B5EF4-FFF2-40B4-BE49-F238E27FC236}">
                <a16:creationId xmlns:a16="http://schemas.microsoft.com/office/drawing/2014/main" id="{E5986D2D-576E-CE6B-4DFA-84BC4AAB74C0}"/>
              </a:ext>
            </a:extLst>
          </p:cNvPr>
          <p:cNvSpPr/>
          <p:nvPr/>
        </p:nvSpPr>
        <p:spPr>
          <a:xfrm>
            <a:off x="7162326" y="4924439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四角形: メモ 42">
            <a:extLst>
              <a:ext uri="{FF2B5EF4-FFF2-40B4-BE49-F238E27FC236}">
                <a16:creationId xmlns:a16="http://schemas.microsoft.com/office/drawing/2014/main" id="{026145A5-A13F-87E3-DA9F-AF631CBD49FB}"/>
              </a:ext>
            </a:extLst>
          </p:cNvPr>
          <p:cNvSpPr/>
          <p:nvPr/>
        </p:nvSpPr>
        <p:spPr>
          <a:xfrm>
            <a:off x="4237477" y="1636834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475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37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B9A52A-0AF5-1FB0-EEA6-DDCF239F1BAD}"/>
              </a:ext>
            </a:extLst>
          </p:cNvPr>
          <p:cNvSpPr txBox="1"/>
          <p:nvPr/>
        </p:nvSpPr>
        <p:spPr>
          <a:xfrm>
            <a:off x="11085601" y="114210"/>
            <a:ext cx="954107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vert="eaVert" wrap="square" rtlCol="0" anchor="t" anchorCtr="0">
            <a:spAutoFit/>
          </a:bodyPr>
          <a:lstStyle/>
          <a:p>
            <a:pPr marL="88900"/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第三段 （　　・ </a:t>
            </a:r>
            <a:r>
              <a:rPr kumimoji="1" lang="en-US" altLang="ja-JP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16 </a:t>
            </a: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～ 終わり）</a:t>
            </a:r>
            <a:endParaRPr kumimoji="1" lang="en-US" altLang="ja-JP" sz="2000" b="0" i="0" u="none" strike="noStrike" kern="1200" baseline="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88900">
              <a:lnSpc>
                <a:spcPct val="150000"/>
              </a:lnSpc>
            </a:pPr>
            <a:r>
              <a:rPr kumimoji="1" lang="ja-JP" altLang="en-US" sz="2000" b="0" i="0" u="none" strike="noStrike" kern="1200" baseline="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李徴と袁傪の別れ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8E3B173-F31B-4B31-A042-7D132CC55150}"/>
              </a:ext>
            </a:extLst>
          </p:cNvPr>
          <p:cNvSpPr txBox="1"/>
          <p:nvPr/>
        </p:nvSpPr>
        <p:spPr>
          <a:xfrm>
            <a:off x="11494221" y="1172071"/>
            <a:ext cx="59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endParaRPr kumimoji="1"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ADF344A-25E6-7F5B-93A2-E0E1E079A4A1}"/>
              </a:ext>
            </a:extLst>
          </p:cNvPr>
          <p:cNvSpPr/>
          <p:nvPr/>
        </p:nvSpPr>
        <p:spPr>
          <a:xfrm>
            <a:off x="4583959" y="114210"/>
            <a:ext cx="6311393" cy="66295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268FF9B-3A35-33CC-9769-87A6AADC4956}"/>
              </a:ext>
            </a:extLst>
          </p:cNvPr>
          <p:cNvSpPr txBox="1"/>
          <p:nvPr/>
        </p:nvSpPr>
        <p:spPr>
          <a:xfrm>
            <a:off x="5917323" y="384292"/>
            <a:ext cx="2031325" cy="6089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8000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袁傪が叢に向かって別れの言葉を述べる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3051175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　叢から 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〔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2000" b="1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悲泣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〕 </a:t>
            </a: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の声</a:t>
            </a:r>
          </a:p>
          <a:p>
            <a:pPr marL="188436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一匹の虎が二声三声咆哮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3051175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→　再び姿を見せなかった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8832601-F38C-8B6B-E7D5-2D7C3E1FCD8C}"/>
              </a:ext>
            </a:extLst>
          </p:cNvPr>
          <p:cNvSpPr txBox="1"/>
          <p:nvPr/>
        </p:nvSpPr>
        <p:spPr>
          <a:xfrm>
            <a:off x="8324110" y="348396"/>
            <a:ext cx="1800000" cy="4589363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txBody>
          <a:bodyPr vert="eaVert" wrap="square" rtlCol="0" anchor="ctr" anchorCtr="0">
            <a:spAutoFit/>
          </a:bodyPr>
          <a:lstStyle/>
          <a:p>
            <a:pPr marL="93663"/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●李徴のさらなる言葉</a:t>
            </a:r>
            <a:endParaRPr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93663"/>
            <a:endParaRPr lang="ja-JP" altLang="en-US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9366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 ・ 帰途にこの道を通らないでほしい。</a:t>
            </a:r>
          </a:p>
          <a:p>
            <a:pPr marL="93663">
              <a:lnSpc>
                <a:spcPct val="150000"/>
              </a:lnSpc>
            </a:pPr>
            <a:r>
              <a:rPr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 ・ 丘から自分の姿を見てもらいたい。</a:t>
            </a: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2B0D0E5E-1923-C75C-E05D-AC229EFF5FCD}"/>
              </a:ext>
            </a:extLst>
          </p:cNvPr>
          <p:cNvCxnSpPr>
            <a:cxnSpLocks/>
          </p:cNvCxnSpPr>
          <p:nvPr/>
        </p:nvCxnSpPr>
        <p:spPr>
          <a:xfrm>
            <a:off x="8466004" y="1684614"/>
            <a:ext cx="0" cy="1026836"/>
          </a:xfrm>
          <a:prstGeom prst="straightConnector1">
            <a:avLst/>
          </a:prstGeom>
          <a:ln w="190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CE57D601-6B13-3CFF-052A-9E38EAEEE7FE}"/>
              </a:ext>
            </a:extLst>
          </p:cNvPr>
          <p:cNvCxnSpPr>
            <a:cxnSpLocks/>
          </p:cNvCxnSpPr>
          <p:nvPr/>
        </p:nvCxnSpPr>
        <p:spPr>
          <a:xfrm rot="10800000" flipV="1">
            <a:off x="6640952" y="1938337"/>
            <a:ext cx="1825053" cy="379987"/>
          </a:xfrm>
          <a:prstGeom prst="bentConnector3">
            <a:avLst>
              <a:gd name="adj1" fmla="val 100016"/>
            </a:avLst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CDA23F4-BF83-04B8-D941-B4818025FC98}"/>
              </a:ext>
            </a:extLst>
          </p:cNvPr>
          <p:cNvSpPr txBox="1"/>
          <p:nvPr/>
        </p:nvSpPr>
        <p:spPr>
          <a:xfrm>
            <a:off x="6646820" y="4521378"/>
            <a:ext cx="338554" cy="6626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00" dirty="0"/>
              <a:t>ほうこう</a:t>
            </a:r>
          </a:p>
        </p:txBody>
      </p:sp>
      <p:sp>
        <p:nvSpPr>
          <p:cNvPr id="22" name="四角形: メモ 21">
            <a:extLst>
              <a:ext uri="{FF2B5EF4-FFF2-40B4-BE49-F238E27FC236}">
                <a16:creationId xmlns:a16="http://schemas.microsoft.com/office/drawing/2014/main" id="{A2EE4D0E-E6CB-16A9-E1CA-709CF25ECBF1}"/>
              </a:ext>
            </a:extLst>
          </p:cNvPr>
          <p:cNvSpPr/>
          <p:nvPr/>
        </p:nvSpPr>
        <p:spPr>
          <a:xfrm>
            <a:off x="6905277" y="4937759"/>
            <a:ext cx="367842" cy="636677"/>
          </a:xfrm>
          <a:prstGeom prst="foldedCorner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923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541</Words>
  <Application>Microsoft Office PowerPoint</Application>
  <PresentationFormat>ワイド画面</PresentationFormat>
  <Paragraphs>67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2023-03-10T03:20:35Z</dcterms:created>
  <dcterms:modified xsi:type="dcterms:W3CDTF">2023-03-10T03:20:36Z</dcterms:modified>
</cp:coreProperties>
</file>