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9" r:id="rId7"/>
    <p:sldId id="265" r:id="rId8"/>
    <p:sldId id="266" r:id="rId9"/>
    <p:sldId id="270" r:id="rId10"/>
    <p:sldId id="271" r:id="rId11"/>
  </p:sldIdLst>
  <p:sldSz cx="18288000" cy="10287000"/>
  <p:notesSz cx="6858000" cy="9144000"/>
  <p:embeddedFontLst>
    <p:embeddedFont>
      <p:font typeface="UD デジタル 教科書体 NP-B" panose="02020700000000000000" pitchFamily="18" charset="-128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9" d="100"/>
          <a:sy n="49" d="100"/>
        </p:scale>
        <p:origin x="72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tbqr.sanseido-publ.co.jp/04-seisengenkoku/contents/02.htm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youtube.com/watch?v=idPilv1v4Lc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79" t="118" b="28217"/>
          <a:stretch/>
        </p:blipFill>
        <p:spPr>
          <a:xfrm>
            <a:off x="1" y="0"/>
            <a:ext cx="18288000" cy="102489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7991954" y="1144307"/>
            <a:ext cx="2339102" cy="7428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40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水の東西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699292" y="4610100"/>
            <a:ext cx="1292662" cy="37705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72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山崎正和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DFB6716-7524-BFF9-CB55-FED3F98326F3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431458" y="4348779"/>
            <a:ext cx="1595018" cy="59994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6683929" y="701823"/>
            <a:ext cx="830997" cy="8556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ja-JP" altLang="en-US" sz="5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見えない水と目に見える水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4833937" y="1025920"/>
            <a:ext cx="1015663" cy="8232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鹿おどし（日本＝東洋）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3903404" y="1695138"/>
            <a:ext cx="1107996" cy="821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水に定まった形はない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9583600" y="1025921"/>
            <a:ext cx="1015663" cy="632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噴水（西洋）</a:t>
            </a:r>
          </a:p>
        </p:txBody>
      </p:sp>
      <p:sp>
        <p:nvSpPr>
          <p:cNvPr id="23" name="上下矢印 22"/>
          <p:cNvSpPr/>
          <p:nvPr/>
        </p:nvSpPr>
        <p:spPr>
          <a:xfrm rot="5400000">
            <a:off x="10991474" y="2990678"/>
            <a:ext cx="820266" cy="1586067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8570045" y="1682910"/>
            <a:ext cx="1107996" cy="82197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目に見える水</a:t>
            </a:r>
          </a:p>
        </p:txBody>
      </p:sp>
      <p:sp>
        <p:nvSpPr>
          <p:cNvPr id="11" name="縦巻き 10"/>
          <p:cNvSpPr/>
          <p:nvPr/>
        </p:nvSpPr>
        <p:spPr>
          <a:xfrm>
            <a:off x="4645203" y="958121"/>
            <a:ext cx="2373213" cy="8752338"/>
          </a:xfrm>
          <a:prstGeom prst="verticalScroll">
            <a:avLst>
              <a:gd name="adj" fmla="val 6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180000" rIns="0" bIns="0" rtlCol="0" anchor="ctr"/>
          <a:lstStyle/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Ｑ「</a:t>
            </a:r>
            <a:r>
              <a:rPr kumimoji="1" lang="en-US" altLang="ja-JP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鹿おどし</a:t>
            </a:r>
            <a:r>
              <a:rPr kumimoji="1" lang="en-US" altLang="ja-JP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は、日本人が水を</a:t>
            </a:r>
            <a:endParaRPr kumimoji="1" lang="en-US" altLang="ja-JP" sz="4000" dirty="0">
              <a:solidFill>
                <a:schemeClr val="tx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  鑑賞する行為の極致を表す仕掛</a:t>
            </a:r>
            <a:endParaRPr kumimoji="1" lang="en-US" altLang="ja-JP" sz="4000" dirty="0">
              <a:solidFill>
                <a:schemeClr val="tx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</a:t>
            </a:r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け」といえるのはなぜか？</a:t>
            </a:r>
          </a:p>
        </p:txBody>
      </p:sp>
      <p:sp>
        <p:nvSpPr>
          <p:cNvPr id="13" name="TextBox 20"/>
          <p:cNvSpPr txBox="1"/>
          <p:nvPr/>
        </p:nvSpPr>
        <p:spPr>
          <a:xfrm>
            <a:off x="1190903" y="1478234"/>
            <a:ext cx="3077766" cy="8629080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あるがまま</a:t>
            </a:r>
            <a:r>
              <a:rPr lang="ja-JP" altLang="en-US" sz="4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を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味わうのならば、水が見えなくともよい。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鹿おどしが断続的に奏でる音の響きから、音と音の間にある水や時間の流れを心で味わうことができる。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2049541" y="1699371"/>
            <a:ext cx="2031325" cy="821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　　↑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「行雲流水」の思想・感性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形なきものを恐れない心の現れ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177486" y="2247900"/>
            <a:ext cx="1415772" cy="7666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→圧縮したりねじ曲げたり</a:t>
            </a: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粘土のように造型する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EB98D22-232F-7375-7838-4F29059B420B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9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 animBg="1"/>
      <p:bldP spid="24" grpId="0"/>
      <p:bldP spid="11" grpId="0" animBg="1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4505416" y="647700"/>
            <a:ext cx="13786595" cy="8991600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ja-JP" altLang="en-US" sz="6399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冒頭</a:t>
            </a:r>
            <a:endParaRPr lang="en-US" altLang="ja-JP" sz="6399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l">
              <a:lnSpc>
                <a:spcPct val="200000"/>
              </a:lnSpc>
            </a:pPr>
            <a:endParaRPr lang="en-US" altLang="ja-JP" sz="6399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dist">
              <a:lnSpc>
                <a:spcPct val="200000"/>
              </a:lnSpc>
            </a:pPr>
            <a:r>
              <a:rPr lang="en-US" sz="6399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 「</a:t>
            </a:r>
            <a:r>
              <a:rPr lang="en-US" sz="6399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鹿おどし」が動いているのを見ると、その愛嬌の中に、なんとなく人生のけだるさのようなものを感じることがある</a:t>
            </a:r>
            <a:r>
              <a:rPr lang="en-US" sz="6399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F9CA8FB-1D48-3710-CCB3-5302B21CD65F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-7689"/>
            <a:ext cx="18287999" cy="10298583"/>
            <a:chOff x="0" y="0"/>
            <a:chExt cx="4062650" cy="1373144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062603" cy="13731494"/>
            </a:xfrm>
            <a:custGeom>
              <a:avLst/>
              <a:gdLst/>
              <a:ahLst/>
              <a:cxnLst/>
              <a:rect l="l" t="t" r="r" b="b"/>
              <a:pathLst>
                <a:path w="4062603" h="13731494">
                  <a:moveTo>
                    <a:pt x="0" y="0"/>
                  </a:moveTo>
                  <a:lnTo>
                    <a:pt x="4062603" y="0"/>
                  </a:lnTo>
                  <a:lnTo>
                    <a:pt x="4062603" y="13731494"/>
                  </a:lnTo>
                  <a:lnTo>
                    <a:pt x="0" y="137314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3678943" y="685800"/>
            <a:ext cx="4108817" cy="9601200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l">
              <a:spcAft>
                <a:spcPts val="1800"/>
              </a:spcAft>
            </a:pPr>
            <a:r>
              <a:rPr lang="en-US" sz="6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ししおどし【鹿おどし</a:t>
            </a:r>
            <a:r>
              <a:rPr lang="en-US" sz="6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】</a:t>
            </a:r>
          </a:p>
          <a:p>
            <a:pPr algn="l"/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庭園装置の一つ。本来は、その音で田畑を荒らす鹿や猪などを追い払うための仕掛け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。「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添水・しかおどし」ともいう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。</a:t>
            </a:r>
          </a:p>
        </p:txBody>
      </p:sp>
      <p:sp>
        <p:nvSpPr>
          <p:cNvPr id="2" name="Freeform 2" descr="「ししおどし 画像」の画像検索結果">
            <a:hlinkClick r:id="rId2"/>
          </p:cNvPr>
          <p:cNvSpPr/>
          <p:nvPr/>
        </p:nvSpPr>
        <p:spPr>
          <a:xfrm>
            <a:off x="0" y="685800"/>
            <a:ext cx="13178916" cy="8905193"/>
          </a:xfrm>
          <a:custGeom>
            <a:avLst/>
            <a:gdLst/>
            <a:ahLst/>
            <a:cxnLst/>
            <a:rect l="l" t="t" r="r" b="b"/>
            <a:pathLst>
              <a:path w="15241012" h="10298583">
                <a:moveTo>
                  <a:pt x="0" y="0"/>
                </a:moveTo>
                <a:lnTo>
                  <a:pt x="15241012" y="0"/>
                </a:lnTo>
                <a:lnTo>
                  <a:pt x="15241012" y="10298583"/>
                </a:lnTo>
                <a:lnTo>
                  <a:pt x="0" y="102985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244" r="-10327" b="-2212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2B81B60-CCB8-5DFA-E3A7-ACF20F4CA693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" name="テキスト ボックス 4"/>
          <p:cNvSpPr txBox="1"/>
          <p:nvPr/>
        </p:nvSpPr>
        <p:spPr>
          <a:xfrm>
            <a:off x="1152243" y="0"/>
            <a:ext cx="16743045" cy="10287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〈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全体の構成</a:t>
            </a:r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〉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</a:p>
          <a:p>
            <a:endParaRPr kumimoji="1" lang="ja-JP" altLang="en-US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一</a:t>
            </a:r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鹿おどし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    ――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東洋の水（導入）</a:t>
            </a:r>
          </a:p>
          <a:p>
            <a:endParaRPr kumimoji="1" lang="ja-JP" altLang="en-US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二</a:t>
            </a:r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噴水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    ——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西洋の水（西洋との対比）</a:t>
            </a:r>
          </a:p>
          <a:p>
            <a:endParaRPr kumimoji="1" lang="ja-JP" altLang="en-US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①流れる水　　　　噴き上げる水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                  （二項対立）      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②時間的な水　　　 空間的な水</a:t>
            </a: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</a:t>
            </a: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</a:t>
            </a: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三</a:t>
            </a:r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日本の伝統と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    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水の文化（東西の比較）</a:t>
            </a:r>
          </a:p>
          <a:p>
            <a:endParaRPr kumimoji="1" lang="ja-JP" altLang="en-US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①噴水を作らなかった日本の伝統</a:t>
            </a:r>
          </a:p>
          <a:p>
            <a:endParaRPr kumimoji="1" lang="ja-JP" altLang="en-US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②見えない水　　　目に見える水</a:t>
            </a: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　　　   （二項対立＝対比）</a:t>
            </a:r>
          </a:p>
          <a:p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四</a:t>
            </a:r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日本人が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en-US" altLang="ja-JP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         </a:t>
            </a:r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水を鑑賞する行為の極致</a:t>
            </a:r>
            <a:endParaRPr kumimoji="1" lang="en-US" altLang="ja-JP" sz="4400" dirty="0">
              <a:solidFill>
                <a:schemeClr val="bg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r"/>
            <a:r>
              <a:rPr kumimoji="1" lang="ja-JP" altLang="en-US" sz="4400" dirty="0">
                <a:solidFill>
                  <a:schemeClr val="bg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（結論）</a:t>
            </a:r>
          </a:p>
        </p:txBody>
      </p:sp>
      <p:sp>
        <p:nvSpPr>
          <p:cNvPr id="6" name="上下矢印 5"/>
          <p:cNvSpPr/>
          <p:nvPr/>
        </p:nvSpPr>
        <p:spPr>
          <a:xfrm>
            <a:off x="11887200" y="4528226"/>
            <a:ext cx="515465" cy="1600200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10" name="上下矢印 9"/>
          <p:cNvSpPr/>
          <p:nvPr/>
        </p:nvSpPr>
        <p:spPr>
          <a:xfrm>
            <a:off x="10210800" y="4533900"/>
            <a:ext cx="515465" cy="1600200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11" name="上下矢印 10"/>
          <p:cNvSpPr/>
          <p:nvPr/>
        </p:nvSpPr>
        <p:spPr>
          <a:xfrm>
            <a:off x="4827502" y="4561462"/>
            <a:ext cx="515465" cy="1600200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8F6CD82-C2CA-BE57-6587-592D95F9ED5D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0" name="縦巻き 9"/>
          <p:cNvSpPr/>
          <p:nvPr/>
        </p:nvSpPr>
        <p:spPr>
          <a:xfrm>
            <a:off x="10807981" y="767331"/>
            <a:ext cx="2150224" cy="8872224"/>
          </a:xfrm>
          <a:prstGeom prst="verticalScroll">
            <a:avLst>
              <a:gd name="adj" fmla="val 6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180000" rIns="0" bIns="0" rtlCol="0" anchor="ctr"/>
          <a:lstStyle/>
          <a:p>
            <a:r>
              <a:rPr kumimoji="1" lang="ja-JP" altLang="en-US" sz="44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Ｑ「鹿おどし</a:t>
            </a:r>
            <a:r>
              <a:rPr kumimoji="1" lang="ja-JP" altLang="en-US" sz="4400" spc="-1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」</a:t>
            </a:r>
            <a:r>
              <a:rPr kumimoji="1" lang="ja-JP" altLang="en-US" sz="44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のどのような点に</a:t>
            </a:r>
          </a:p>
          <a:p>
            <a:r>
              <a:rPr kumimoji="1" lang="ja-JP" altLang="en-US" sz="44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「愛嬌</a:t>
            </a:r>
            <a:r>
              <a:rPr kumimoji="1" lang="ja-JP" altLang="en-US" sz="4400" spc="-1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」</a:t>
            </a:r>
            <a:r>
              <a:rPr kumimoji="1" lang="ja-JP" altLang="en-US" sz="44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を感じたのか。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13408467" y="887217"/>
            <a:ext cx="4431983" cy="8752338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 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「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</a:t>
            </a:r>
            <a:r>
              <a:rPr lang="en-US" sz="4800" spc="-1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」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が動いているのを見ると、その愛嬌の中に、なんとなく人生のけだるさのようなものを感じることがある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。</a:t>
            </a:r>
          </a:p>
        </p:txBody>
      </p:sp>
      <p:cxnSp>
        <p:nvCxnSpPr>
          <p:cNvPr id="13" name="直線コネクタ 12"/>
          <p:cNvCxnSpPr/>
          <p:nvPr/>
        </p:nvCxnSpPr>
        <p:spPr>
          <a:xfrm>
            <a:off x="16383000" y="4381500"/>
            <a:ext cx="0" cy="1447800"/>
          </a:xfrm>
          <a:prstGeom prst="line">
            <a:avLst/>
          </a:prstGeom>
          <a:ln w="762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"/>
          <p:cNvSpPr txBox="1"/>
          <p:nvPr/>
        </p:nvSpPr>
        <p:spPr>
          <a:xfrm>
            <a:off x="2232418" y="887217"/>
            <a:ext cx="8125301" cy="9535071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① </a:t>
            </a:r>
            <a:r>
              <a:rPr lang="en-US" altLang="ja-JP" sz="44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かわいらしい竹のシーソ</a:t>
            </a:r>
            <a:r>
              <a:rPr lang="en-US" altLang="ja-JP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ー</a:t>
            </a: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</a:t>
            </a:r>
            <a:r>
              <a:rPr lang="en-US" altLang="ja-JP" sz="44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水受けに</a:t>
            </a: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水が</a:t>
            </a:r>
            <a:r>
              <a:rPr lang="en-US" altLang="ja-JP" sz="44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少しずつたまる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  <a:spcBef>
                <a:spcPts val="2400"/>
              </a:spcBef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② 静かに緊張が高まる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やがてシーソーは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ぐらりと傾いて水をこぼす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  <a:spcBef>
                <a:spcPts val="2400"/>
              </a:spcBef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③ 緊張が一気にとけて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水受けが跳ね上がる</a:t>
            </a: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こおんと、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ts val="75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 くぐもった優しい音をたてる</a:t>
            </a:r>
          </a:p>
          <a:p>
            <a:pPr>
              <a:lnSpc>
                <a:spcPct val="150000"/>
              </a:lnSpc>
            </a:pPr>
            <a:endParaRPr lang="ja-JP" altLang="en-US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9169848" y="1562100"/>
            <a:ext cx="1148970" cy="3429000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 17"/>
          <p:cNvSpPr/>
          <p:nvPr/>
        </p:nvSpPr>
        <p:spPr>
          <a:xfrm>
            <a:off x="927369" y="1257300"/>
            <a:ext cx="2044431" cy="5562600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/>
          <p:nvPr/>
        </p:nvCxnSpPr>
        <p:spPr>
          <a:xfrm>
            <a:off x="16535400" y="4381500"/>
            <a:ext cx="0" cy="1447800"/>
          </a:xfrm>
          <a:prstGeom prst="line">
            <a:avLst/>
          </a:prstGeom>
          <a:ln w="762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3EB8F87-1138-BF34-51F4-03177A2A4287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0" name="縦巻き 9"/>
          <p:cNvSpPr/>
          <p:nvPr/>
        </p:nvSpPr>
        <p:spPr>
          <a:xfrm>
            <a:off x="10807981" y="767330"/>
            <a:ext cx="2150224" cy="9100569"/>
          </a:xfrm>
          <a:prstGeom prst="verticalScroll">
            <a:avLst>
              <a:gd name="adj" fmla="val 6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180000" rIns="0" bIns="0" rtlCol="0" anchor="ctr"/>
          <a:lstStyle/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Ｑ「鹿おどし」が「人生のけだるさ」</a:t>
            </a:r>
            <a:endParaRPr kumimoji="1" lang="en-US" altLang="ja-JP" sz="4000" dirty="0">
              <a:solidFill>
                <a:schemeClr val="tx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  を感じさせるのはなぜか。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13408462" y="887217"/>
            <a:ext cx="4431983" cy="8752338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 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「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鹿おどし」が動いているのを見ると、その愛嬌の中に、なんとなく人生のけだるさのようなものを感じることがある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。</a:t>
            </a:r>
          </a:p>
        </p:txBody>
      </p:sp>
      <p:cxnSp>
        <p:nvCxnSpPr>
          <p:cNvPr id="13" name="直線コネクタ 12"/>
          <p:cNvCxnSpPr/>
          <p:nvPr/>
        </p:nvCxnSpPr>
        <p:spPr>
          <a:xfrm>
            <a:off x="15392400" y="2705100"/>
            <a:ext cx="0" cy="43434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"/>
          <p:cNvSpPr txBox="1"/>
          <p:nvPr/>
        </p:nvSpPr>
        <p:spPr>
          <a:xfrm>
            <a:off x="8484275" y="751928"/>
            <a:ext cx="2031325" cy="9535071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①単純な、緩やかなリズムが、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無限にいつまでも繰り返される点。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5030212" y="751927"/>
            <a:ext cx="3046988" cy="9535071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②</a:t>
            </a:r>
            <a:r>
              <a:rPr lang="ja-JP" altLang="en-US" sz="4400" spc="-1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緊張が高まり</a:t>
            </a:r>
            <a:r>
              <a:rPr lang="ja-JP" altLang="en-US" sz="4400" spc="-7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、</a:t>
            </a:r>
            <a:r>
              <a:rPr lang="ja-JP" altLang="en-US" sz="4400" spc="-1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それが一気にほどけ</a:t>
            </a: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、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しかし何事も起こらない徒労が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また一から始められる点。</a:t>
            </a:r>
          </a:p>
        </p:txBody>
      </p:sp>
      <p:sp>
        <p:nvSpPr>
          <p:cNvPr id="16" name="TextBox 4"/>
          <p:cNvSpPr txBox="1"/>
          <p:nvPr/>
        </p:nvSpPr>
        <p:spPr>
          <a:xfrm>
            <a:off x="1525012" y="751926"/>
            <a:ext cx="3046988" cy="9535071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③曇った音響が時を刻んで、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庭の静寂と時間の長さを</a:t>
            </a:r>
            <a:endParaRPr lang="en-US" altLang="ja-JP" sz="44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いやがうえにも引き立てる点。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9296400" y="1333500"/>
            <a:ext cx="0" cy="8306055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6858000" y="1333500"/>
            <a:ext cx="0" cy="71628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4343400" y="1333500"/>
            <a:ext cx="0" cy="28194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3352800" y="1295400"/>
            <a:ext cx="0" cy="57531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834CDF4-038E-4761-0752-7FD531E0A2E6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42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431458" y="4348779"/>
            <a:ext cx="1595018" cy="59994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6374097" y="1025919"/>
            <a:ext cx="1080000" cy="8711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en-US" altLang="ja-JP" sz="5400" dirty="0" err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流れる水と噴き上げる水</a:t>
            </a:r>
            <a:endParaRPr lang="en-US" altLang="ja-JP" sz="60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4473732" y="1025919"/>
            <a:ext cx="1015663" cy="8888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鹿おどし（日本＝東洋）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776790" y="1695138"/>
            <a:ext cx="3877985" cy="821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日本の古い文化　→素朴な竹の響き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音と音との間の長い感覚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　　　　　　→聞くゆとりが必要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町の広場には似つかわしくない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715458" y="1025920"/>
            <a:ext cx="1015663" cy="632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噴水（西洋）</a:t>
            </a:r>
          </a:p>
        </p:txBody>
      </p:sp>
      <p:sp>
        <p:nvSpPr>
          <p:cNvPr id="23" name="上下矢印 22"/>
          <p:cNvSpPr/>
          <p:nvPr/>
        </p:nvSpPr>
        <p:spPr>
          <a:xfrm rot="5400000">
            <a:off x="8627069" y="3601426"/>
            <a:ext cx="820266" cy="1811269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695146" y="1695138"/>
            <a:ext cx="3877985" cy="82197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噴き上げる華やかな噴水→水の芸術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町の広場</a:t>
            </a:r>
            <a:r>
              <a:rPr lang="en-US" altLang="ja-JP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……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風景の中心</a:t>
            </a: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音を立てて空間に静止して見える</a:t>
            </a:r>
          </a:p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揺れ動くバロック彫刻さながら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E20C561-3C08-1C68-C4FB-8809F2A819C0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3" t="6297" r="30816" b="53579"/>
          <a:stretch/>
        </p:blipFill>
        <p:spPr>
          <a:xfrm>
            <a:off x="5135488" y="0"/>
            <a:ext cx="13152511" cy="103251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11905"/>
            <a:ext cx="5181600" cy="10275095"/>
            <a:chOff x="0" y="0"/>
            <a:chExt cx="3323986" cy="1373144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23971" cy="13731494"/>
            </a:xfrm>
            <a:custGeom>
              <a:avLst/>
              <a:gdLst/>
              <a:ahLst/>
              <a:cxnLst/>
              <a:rect l="l" t="t" r="r" b="b"/>
              <a:pathLst>
                <a:path w="3323971" h="13731494">
                  <a:moveTo>
                    <a:pt x="0" y="0"/>
                  </a:moveTo>
                  <a:lnTo>
                    <a:pt x="3323971" y="0"/>
                  </a:lnTo>
                  <a:lnTo>
                    <a:pt x="3323971" y="13731494"/>
                  </a:lnTo>
                  <a:lnTo>
                    <a:pt x="0" y="137314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01961" y="273070"/>
            <a:ext cx="4431983" cy="10013930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モード明朝"/>
                <a:sym typeface="モード明朝"/>
              </a:rPr>
              <a:t>それは揺れ動くバロック彫刻さながらであり、ほとばしるというよりは</a:t>
            </a:r>
            <a:r>
              <a:rPr lang="ja-JP" alt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モード明朝"/>
                <a:sym typeface="モード明朝"/>
              </a:rPr>
              <a:t>、</a:t>
            </a:r>
            <a:r>
              <a:rPr lang="en-US" sz="48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モード明朝"/>
                <a:sym typeface="モード明朝"/>
              </a:rPr>
              <a:t>音をたてて空間に静止しているように見えた</a:t>
            </a:r>
            <a:r>
              <a:rPr lang="en-US" sz="48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モード明朝"/>
                <a:sym typeface="モード明朝"/>
              </a:rPr>
              <a:t>。　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002000" y="987505"/>
            <a:ext cx="1654299" cy="4460796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>
              <a:lnSpc>
                <a:spcPts val="12880"/>
              </a:lnSpc>
            </a:pPr>
            <a:r>
              <a:rPr lang="en-US" sz="9200" b="1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Noto Sans JP Bold"/>
                <a:sym typeface="Noto Sans JP Bold"/>
              </a:rPr>
              <a:t>噴水</a:t>
            </a:r>
            <a:endParaRPr lang="en-US" sz="9200" b="1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Noto Sans JP Bold"/>
              <a:sym typeface="Noto Sans JP Bold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620001-816D-D249-8F2E-15C240722DFD}"/>
              </a:ext>
            </a:extLst>
          </p:cNvPr>
          <p:cNvSpPr txBox="1"/>
          <p:nvPr/>
        </p:nvSpPr>
        <p:spPr>
          <a:xfrm>
            <a:off x="16459200" y="42237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/>
            </a:solidFill>
            <a:ln>
              <a:solidFill>
                <a:srgbClr val="FFCC00"/>
              </a:solidFill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758782" y="4191817"/>
            <a:ext cx="1595018" cy="59994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6575662" y="670484"/>
            <a:ext cx="1080000" cy="8556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ja-JP" altLang="en-US" sz="5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時間的な水と空間的な水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5042673" y="868958"/>
            <a:ext cx="1015663" cy="8232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鹿おどし （日本）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4112140" y="1538176"/>
            <a:ext cx="1107996" cy="821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日本人は噴水を作らなかった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0139535" y="867301"/>
            <a:ext cx="1015663" cy="632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噴水 </a:t>
            </a:r>
            <a:r>
              <a:rPr lang="ja-JP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 </a:t>
            </a:r>
            <a:r>
              <a:rPr lang="zh-TW" altLang="en-US" sz="54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（西洋）</a:t>
            </a:r>
          </a:p>
        </p:txBody>
      </p:sp>
      <p:sp>
        <p:nvSpPr>
          <p:cNvPr id="23" name="上下矢印 22"/>
          <p:cNvSpPr/>
          <p:nvPr/>
        </p:nvSpPr>
        <p:spPr>
          <a:xfrm rot="5400000">
            <a:off x="11684535" y="1459819"/>
            <a:ext cx="707357" cy="1368829"/>
          </a:xfrm>
          <a:prstGeom prst="upDownArrow">
            <a:avLst>
              <a:gd name="adj1" fmla="val 43984"/>
              <a:gd name="adj2" fmla="val 66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v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116470" y="1507288"/>
            <a:ext cx="1107996" cy="82197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西洋では噴水が発達した　　　</a:t>
            </a:r>
          </a:p>
        </p:txBody>
      </p:sp>
      <p:sp>
        <p:nvSpPr>
          <p:cNvPr id="11" name="縦巻き 10"/>
          <p:cNvSpPr/>
          <p:nvPr/>
        </p:nvSpPr>
        <p:spPr>
          <a:xfrm>
            <a:off x="5306613" y="961899"/>
            <a:ext cx="1681896" cy="8220201"/>
          </a:xfrm>
          <a:prstGeom prst="verticalScroll">
            <a:avLst>
              <a:gd name="adj" fmla="val 6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180000" rIns="0" bIns="0" rtlCol="0" anchor="ctr"/>
          <a:lstStyle/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Ｑ「そういう</a:t>
            </a:r>
            <a:r>
              <a:rPr kumimoji="1" lang="en-US" altLang="ja-JP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〈</a:t>
            </a:r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外面的な事情</a:t>
            </a:r>
            <a:r>
              <a:rPr kumimoji="1" lang="en-US" altLang="ja-JP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〉</a:t>
            </a:r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」</a:t>
            </a:r>
            <a:endParaRPr kumimoji="1" lang="en-US" altLang="ja-JP" sz="4000" dirty="0">
              <a:solidFill>
                <a:schemeClr val="tx1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4000" dirty="0">
                <a:solidFill>
                  <a:schemeClr val="tx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  とは何か。</a:t>
            </a:r>
          </a:p>
        </p:txBody>
      </p:sp>
      <p:sp>
        <p:nvSpPr>
          <p:cNvPr id="13" name="TextBox 20"/>
          <p:cNvSpPr txBox="1"/>
          <p:nvPr/>
        </p:nvSpPr>
        <p:spPr>
          <a:xfrm>
            <a:off x="499588" y="1024138"/>
            <a:ext cx="4616648" cy="8923066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l"/>
            <a:r>
              <a:rPr 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・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西洋のように</a:t>
            </a:r>
            <a:r>
              <a:rPr lang="en-US" sz="4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空気が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乾いていない</a:t>
            </a:r>
            <a:endParaRPr lang="en-US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l">
              <a:spcAft>
                <a:spcPts val="2400"/>
              </a:spcAft>
            </a:pP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  （人々が</a:t>
            </a:r>
            <a:r>
              <a:rPr lang="en-US" sz="4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噴き上げる水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を求めない）</a:t>
            </a:r>
            <a:endParaRPr lang="en-US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l"/>
            <a:r>
              <a:rPr 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・</a:t>
            </a:r>
            <a:r>
              <a:rPr lang="en-US" sz="4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西洋に比べ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て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l"/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</a:t>
            </a:r>
            <a:r>
              <a:rPr lang="en-US" sz="4000" dirty="0" err="1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水道技術が発達し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ていない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pPr algn="l"/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en-US" altLang="ja-JP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〈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外面的</a:t>
            </a:r>
            <a:r>
              <a:rPr lang="en-US" altLang="ja-JP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〉</a:t>
            </a:r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＝目に見える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　　　　　わかりやすいこと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2258277" y="1542409"/>
            <a:ext cx="2031325" cy="821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　　↑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水は自然に流れる姿が美しい</a:t>
            </a:r>
          </a:p>
          <a:p>
            <a:endParaRPr lang="ja-JP" altLang="en-US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181278" y="1538176"/>
            <a:ext cx="2031325" cy="82197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　　　↑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空気が乾いている</a:t>
            </a:r>
            <a:endParaRPr lang="en-US" altLang="ja-JP" sz="400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Ipaex Mincho"/>
              <a:sym typeface="Ipaex Mincho"/>
            </a:endParaRPr>
          </a:p>
          <a:p>
            <a:r>
              <a:rPr lang="ja-JP" altLang="en-US" sz="400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Ipaex Mincho"/>
                <a:sym typeface="Ipaex Mincho"/>
              </a:rPr>
              <a:t>ローマ以来の水道の技術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5003868" y="665922"/>
            <a:ext cx="1049726" cy="325837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10128201" y="647700"/>
            <a:ext cx="1049726" cy="20026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4800599" y="684342"/>
            <a:ext cx="3416375" cy="809710"/>
          </a:xfrm>
          <a:custGeom>
            <a:avLst/>
            <a:gdLst>
              <a:gd name="connsiteX0" fmla="*/ 3441700 w 3441700"/>
              <a:gd name="connsiteY0" fmla="*/ 1054100 h 1054100"/>
              <a:gd name="connsiteX1" fmla="*/ 3441700 w 3441700"/>
              <a:gd name="connsiteY1" fmla="*/ 0 h 1054100"/>
              <a:gd name="connsiteX2" fmla="*/ 0 w 3441700"/>
              <a:gd name="connsiteY2" fmla="*/ 0 h 1054100"/>
              <a:gd name="connsiteX3" fmla="*/ 0 w 3441700"/>
              <a:gd name="connsiteY3" fmla="*/ 6477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1700" h="1054100">
                <a:moveTo>
                  <a:pt x="3441700" y="1054100"/>
                </a:moveTo>
                <a:lnTo>
                  <a:pt x="3441700" y="0"/>
                </a:lnTo>
                <a:lnTo>
                  <a:pt x="0" y="0"/>
                </a:lnTo>
                <a:lnTo>
                  <a:pt x="0" y="647700"/>
                </a:lnTo>
              </a:path>
            </a:pathLst>
          </a:custGeom>
          <a:noFill/>
          <a:ln w="38100">
            <a:solidFill>
              <a:srgbClr val="FFCC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リーフォーム 19"/>
          <p:cNvSpPr/>
          <p:nvPr/>
        </p:nvSpPr>
        <p:spPr>
          <a:xfrm>
            <a:off x="3276601" y="451659"/>
            <a:ext cx="4349390" cy="1054100"/>
          </a:xfrm>
          <a:custGeom>
            <a:avLst/>
            <a:gdLst>
              <a:gd name="connsiteX0" fmla="*/ 3441700 w 3441700"/>
              <a:gd name="connsiteY0" fmla="*/ 1054100 h 1054100"/>
              <a:gd name="connsiteX1" fmla="*/ 3441700 w 3441700"/>
              <a:gd name="connsiteY1" fmla="*/ 0 h 1054100"/>
              <a:gd name="connsiteX2" fmla="*/ 0 w 3441700"/>
              <a:gd name="connsiteY2" fmla="*/ 0 h 1054100"/>
              <a:gd name="connsiteX3" fmla="*/ 0 w 3441700"/>
              <a:gd name="connsiteY3" fmla="*/ 6477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1700" h="1054100">
                <a:moveTo>
                  <a:pt x="3441700" y="1054100"/>
                </a:moveTo>
                <a:lnTo>
                  <a:pt x="3441700" y="0"/>
                </a:lnTo>
                <a:lnTo>
                  <a:pt x="0" y="0"/>
                </a:lnTo>
                <a:lnTo>
                  <a:pt x="0" y="647700"/>
                </a:lnTo>
              </a:path>
            </a:pathLst>
          </a:custGeom>
          <a:noFill/>
          <a:ln w="38100">
            <a:solidFill>
              <a:srgbClr val="FFCC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B1E2AC-B420-21EC-5AF4-A86B7B1BB056}"/>
              </a:ext>
            </a:extLst>
          </p:cNvPr>
          <p:cNvSpPr txBox="1"/>
          <p:nvPr/>
        </p:nvSpPr>
        <p:spPr>
          <a:xfrm>
            <a:off x="228600" y="130233"/>
            <a:ext cx="1600200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24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 animBg="1"/>
      <p:bldP spid="24" grpId="0"/>
      <p:bldP spid="11" grpId="0" animBg="1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630</Words>
  <Application>Microsoft Office PowerPoint</Application>
  <PresentationFormat>ユーザー設定</PresentationFormat>
  <Paragraphs>118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UD デジタル 教科書体 NP-B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山崎正和「水の東西」_インフォグラフィックス</dc:title>
  <dc:creator>USER</dc:creator>
  <cp:lastModifiedBy>USER</cp:lastModifiedBy>
  <cp:revision>33</cp:revision>
  <dcterms:created xsi:type="dcterms:W3CDTF">2006-08-16T00:00:00Z</dcterms:created>
  <dcterms:modified xsi:type="dcterms:W3CDTF">2025-05-22T09:51:40Z</dcterms:modified>
  <dc:identifier>DAGfs_yJVuk</dc:identifier>
</cp:coreProperties>
</file>