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74" r:id="rId2"/>
    <p:sldId id="278" r:id="rId3"/>
    <p:sldId id="279" r:id="rId4"/>
    <p:sldId id="280" r:id="rId5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87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デジタル共有" initials="デ" lastIdx="1" clrIdx="0">
    <p:extLst>
      <p:ext uri="{19B8F6BF-5375-455C-9EA6-DF929625EA0E}">
        <p15:presenceInfo xmlns:p15="http://schemas.microsoft.com/office/powerpoint/2012/main" userId="S::digital-share@sanseido.onmicrosoft.com::48bd39a2-b10a-4c46-a7fb-95b2314d71b5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ABD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  <p:ext uri="{1BD7E111-0CB8-44D6-8891-C1BB2F81B7CC}">
      <p1710:readonlyRecommended xmlns:p1710="http://schemas.microsoft.com/office/powerpoint/2017/10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226" autoAdjust="0"/>
    <p:restoredTop sz="94660"/>
  </p:normalViewPr>
  <p:slideViewPr>
    <p:cSldViewPr snapToGrid="0">
      <p:cViewPr varScale="1">
        <p:scale>
          <a:sx n="72" d="100"/>
          <a:sy n="72" d="100"/>
        </p:scale>
        <p:origin x="924" y="72"/>
      </p:cViewPr>
      <p:guideLst>
        <p:guide orient="horz" pos="187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commentAuthors" Target="commentAuthor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5C9F47F-DFAB-465C-BB91-DC7FC4AED491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1F1289-DF65-4B87-A72A-67FC05A6B7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9374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E1F1289-DF65-4B87-A72A-67FC05A6B7B6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456646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E1F1289-DF65-4B87-A72A-67FC05A6B7B6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46362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E1F1289-DF65-4B87-A72A-67FC05A6B7B6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850571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E1F1289-DF65-4B87-A72A-67FC05A6B7B6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357179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05EBE98-97EB-42C8-9990-1FFDBD057FF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FE49F4D-D4B0-4842-8D82-929F0CB5F8A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D5E3E49-61CE-49A6-B960-F3682FEC1C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5E6EE69-D273-4B5C-89AF-4435AF024F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07D3EEA-A963-4FA2-AED0-AC0F3E26AC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48957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36854F8-647D-4E06-9F39-B585FF3505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AB8185B-D9AE-4150-9D3F-E3903F0E78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73E6576-9570-462E-A9D3-3F3D926EC3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4CDAC7D-6248-4240-9EFD-9768188FF5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A4A2BCE-EFC2-4B6B-943E-8B5907B847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1552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0B76CEA5-FF7F-442A-9812-ED2F9D41590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29565A7-81C4-489A-A897-74EDFC78695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88C3C94-1D6F-4237-9A0D-9A79275ABC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CA4BB91-2CA2-419E-99DB-36647AD594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E87F872-64D2-4986-8805-D6C2F85F40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3925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A465CA8-E5DF-4286-8677-CB92622FCF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A72B759-6205-4661-89BC-3573DE5B16D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449351C-464F-41DD-85F6-7A61440169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8B3FD23-8B05-4661-95F0-3CFB2A36E4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A8548D-7B9B-4D4D-BEBB-7282F40995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83086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6091C6F-FE62-4857-B4E1-C38CCCA117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CDAFE4A-C152-49D7-91A5-D17745A180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8C63270-1167-4768-B8C4-699A82D9B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286B49D-24EE-46BF-8205-2D4A2EBB93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0C3F0B2-BE37-4558-8DF3-D1EB9E862E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92783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196EF06-78A8-4C31-86C0-34FB3A8F42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B4D2DCC-9061-41C5-A363-989B44D2C10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C30780E-DC93-4FA5-860E-87C9C77E089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375935-C37F-4FD8-8361-F955E3678C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7388CCF-D857-4D97-A87B-B1B417F173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B8A0575-2447-4BC1-9D98-AFDB5631D0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12836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78EF350-EBBD-4E54-A2DF-A06A33B467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75150A9-FECC-49DD-AE62-013AA71C1A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9CF1F89-ACA0-4011-88D9-BFE767CF5DB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A6EC226D-41B3-4F10-8F3B-98871B9A864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7FE43B48-B4A9-4A96-8497-214073C0F54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D67295B9-9195-475C-9BD6-27BD7DCA5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59366148-2487-473D-99CD-9F1486F6FD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A7439D40-11A3-4005-8D67-8744ED9439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3267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739B5C3-84CA-4538-B995-BCB214774B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D0FEB8CC-5129-4000-9BD0-7125EF6DF0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B71BC5FD-A0FC-49AF-B0B3-1A7EC7E59B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ADD6A9C-1256-40A7-B49F-C9FD7138DC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389798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4ED4212-EADE-4AB7-AD1B-529CB993A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E8AFEB3-E24E-4DF3-9143-80ED95F332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F7C26C6-C7BF-4092-8C2C-668B89CA96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88899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196764B-F372-432C-B693-923E3F7890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4063DF2-1F22-4477-A5FE-1793B451222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366DCD4-AF67-4B32-A745-B2D7BA2D29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76F8F61-A2C8-478E-9A10-7072CE455E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55A196E-B89E-4A4F-9CE5-BFA39CF203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ED7BA1AC-01A6-4AE9-8AA9-80FB34A249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08457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6476D57-B9E3-4F80-B333-9A654884EF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7C3E23B-4F99-4651-8545-77D8956E9DC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D445D02-FCEB-4566-B781-D2377F6EA4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0CDC8DC-6B3C-4ACF-84FF-83227FA7C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B58EB9C-A163-4CBD-B027-EC5D6FD82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9BC9494-5652-4C67-A47C-5A3CCC2AC7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38845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C92CD96F-7641-4B4E-A215-356C54BDA2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5495E24-1127-4653-81E4-01ED28D7DB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F1CC6C3-8C6F-41C2-A2EE-E21D8B107E1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B37614-590D-4284-A067-5EDDAA354B96}" type="datetimeFigureOut">
              <a:rPr kumimoji="1" lang="ja-JP" altLang="en-US" smtClean="0"/>
              <a:t>2025/5/22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5B34FED-B862-4321-99B0-253BBA13B81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71035AB-BB3B-4402-BCAF-743538A603A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02A4CD-116F-4739-AA9D-94C728E3969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45599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6" name="直線コネクタ 45">
            <a:extLst>
              <a:ext uri="{FF2B5EF4-FFF2-40B4-BE49-F238E27FC236}">
                <a16:creationId xmlns:a16="http://schemas.microsoft.com/office/drawing/2014/main" id="{31DF989F-A663-4ED2-93B0-945A51062735}"/>
              </a:ext>
            </a:extLst>
          </p:cNvPr>
          <p:cNvCxnSpPr>
            <a:cxnSpLocks/>
          </p:cNvCxnSpPr>
          <p:nvPr/>
        </p:nvCxnSpPr>
        <p:spPr>
          <a:xfrm>
            <a:off x="5270500" y="4013200"/>
            <a:ext cx="6039299" cy="0"/>
          </a:xfrm>
          <a:prstGeom prst="line">
            <a:avLst/>
          </a:prstGeom>
          <a:ln w="9525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縦書きテキスト プレースホルダー 2">
            <a:extLst>
              <a:ext uri="{FF2B5EF4-FFF2-40B4-BE49-F238E27FC236}">
                <a16:creationId xmlns:a16="http://schemas.microsoft.com/office/drawing/2014/main" id="{DAF72F21-A939-4DFD-8D67-85D7DC94D1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1480225" y="136124"/>
            <a:ext cx="584775" cy="6179756"/>
          </a:xfrm>
          <a:solidFill>
            <a:schemeClr val="bg1">
              <a:lumMod val="85000"/>
            </a:schemeClr>
          </a:solidFill>
          <a:ln w="12700">
            <a:noFill/>
          </a:ln>
        </p:spPr>
        <p:txBody>
          <a:bodyPr anchor="ctr" anchorCtr="0">
            <a:normAutofit/>
          </a:bodyPr>
          <a:lstStyle/>
          <a:p>
            <a:pPr marL="177800" indent="0">
              <a:lnSpc>
                <a:spcPct val="100000"/>
              </a:lnSpc>
              <a:buNone/>
            </a:pP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展開図　　１／４</a:t>
            </a:r>
            <a:endParaRPr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49467B0-D2AD-4283-8E7B-A69B10DBED06}"/>
              </a:ext>
            </a:extLst>
          </p:cNvPr>
          <p:cNvSpPr txBox="1"/>
          <p:nvPr/>
        </p:nvSpPr>
        <p:spPr>
          <a:xfrm>
            <a:off x="8539200" y="612000"/>
            <a:ext cx="1922400" cy="3221744"/>
          </a:xfrm>
          <a:prstGeom prst="rect">
            <a:avLst/>
          </a:prstGeom>
          <a:noFill/>
        </p:spPr>
        <p:txBody>
          <a:bodyPr vert="eaVert" wrap="square" rtlCol="0" anchor="ctr" anchorCtr="0">
            <a:normAutofit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流れるものを</a:t>
            </a:r>
          </a:p>
          <a:p>
            <a:pPr marL="92075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せき止め、刻む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2075">
              <a:lnSpc>
                <a:spcPct val="150000"/>
              </a:lnSpc>
            </a:pP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0B9D445-3AFB-488B-AF16-681F94E007F4}"/>
              </a:ext>
            </a:extLst>
          </p:cNvPr>
          <p:cNvSpPr txBox="1"/>
          <p:nvPr/>
        </p:nvSpPr>
        <p:spPr>
          <a:xfrm>
            <a:off x="6600850" y="840405"/>
            <a:ext cx="1920991" cy="3009420"/>
          </a:xfrm>
          <a:prstGeom prst="rect">
            <a:avLst/>
          </a:prstGeom>
          <a:noFill/>
        </p:spPr>
        <p:txBody>
          <a:bodyPr vert="eaVert" wrap="square" rtlCol="0" anchor="ctr" anchorCtr="0">
            <a:normAutofit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→ 流れてやまない</a:t>
            </a:r>
          </a:p>
          <a:p>
            <a:pPr marL="531813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ものの存在を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531813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強調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C4414FA3-5383-47D8-AF21-8D2F7FC46C0D}"/>
              </a:ext>
            </a:extLst>
          </p:cNvPr>
          <p:cNvSpPr txBox="1"/>
          <p:nvPr/>
        </p:nvSpPr>
        <p:spPr>
          <a:xfrm>
            <a:off x="5603511" y="52578"/>
            <a:ext cx="4783119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初め～ </a:t>
            </a:r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33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9</a:t>
            </a:r>
            <a:endParaRPr kumimoji="1" lang="ja-JP" altLang="en-US" sz="24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F5F5D7C4-7CCF-4B07-80FD-F2C282B41DAF}"/>
              </a:ext>
            </a:extLst>
          </p:cNvPr>
          <p:cNvSpPr txBox="1"/>
          <p:nvPr/>
        </p:nvSpPr>
        <p:spPr>
          <a:xfrm>
            <a:off x="8539200" y="4113071"/>
            <a:ext cx="1922400" cy="2202809"/>
          </a:xfrm>
          <a:prstGeom prst="rect">
            <a:avLst/>
          </a:prstGeom>
          <a:noFill/>
        </p:spPr>
        <p:txBody>
          <a:bodyPr vert="eaVert" wrap="square" rtlCol="0" anchor="ctr" anchorCtr="0">
            <a:normAutofit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噴き上げる</a:t>
            </a:r>
          </a:p>
          <a:p>
            <a:pPr marL="92075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華やかな水の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2075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芸術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F8EA37AF-D0E1-45ED-A2B2-F4D9C946ABD6}"/>
              </a:ext>
            </a:extLst>
          </p:cNvPr>
          <p:cNvSpPr txBox="1"/>
          <p:nvPr/>
        </p:nvSpPr>
        <p:spPr>
          <a:xfrm>
            <a:off x="10743537" y="1261392"/>
            <a:ext cx="566263" cy="15825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ctr" anchorCtr="0">
            <a:normAutofit lnSpcReduction="10000"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鹿おどし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0B548AEE-A883-4F81-BA66-FBB43D727D62}"/>
              </a:ext>
            </a:extLst>
          </p:cNvPr>
          <p:cNvSpPr txBox="1"/>
          <p:nvPr/>
        </p:nvSpPr>
        <p:spPr>
          <a:xfrm>
            <a:off x="10743536" y="4600620"/>
            <a:ext cx="566263" cy="995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ctr" anchorCtr="0">
            <a:normAutofit lnSpcReduction="10000"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噴水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668A710E-64B3-4FB9-B4AF-DB0D9B054E40}"/>
              </a:ext>
            </a:extLst>
          </p:cNvPr>
          <p:cNvGrpSpPr/>
          <p:nvPr/>
        </p:nvGrpSpPr>
        <p:grpSpPr>
          <a:xfrm>
            <a:off x="5603511" y="612000"/>
            <a:ext cx="566265" cy="6079323"/>
            <a:chOff x="14364261" y="612000"/>
            <a:chExt cx="566265" cy="6079323"/>
          </a:xfrm>
        </p:grpSpPr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E64E0B0B-DAED-41BF-9B5B-D0A6BA684530}"/>
                </a:ext>
              </a:extLst>
            </p:cNvPr>
            <p:cNvSpPr txBox="1"/>
            <p:nvPr/>
          </p:nvSpPr>
          <p:spPr>
            <a:xfrm>
              <a:off x="14364263" y="612000"/>
              <a:ext cx="566263" cy="1469984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vert="eaVert" wrap="square" rtlCol="0" anchor="ctr" anchorCtr="0">
              <a:normAutofit/>
            </a:bodyPr>
            <a:lstStyle/>
            <a:p>
              <a:pPr marL="92075"/>
              <a:r>
                <a:rPr kumimoji="1" lang="ja-JP" altLang="en-US" sz="24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流れる水</a:t>
              </a:r>
              <a:endPara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22" name="テキスト ボックス 21">
              <a:extLst>
                <a:ext uri="{FF2B5EF4-FFF2-40B4-BE49-F238E27FC236}">
                  <a16:creationId xmlns:a16="http://schemas.microsoft.com/office/drawing/2014/main" id="{533EA1D2-022C-4122-9315-DBB1D6515082}"/>
                </a:ext>
              </a:extLst>
            </p:cNvPr>
            <p:cNvSpPr txBox="1"/>
            <p:nvPr/>
          </p:nvSpPr>
          <p:spPr>
            <a:xfrm>
              <a:off x="14364262" y="2556000"/>
              <a:ext cx="566263" cy="2019562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solidFill>
                <a:schemeClr val="tx1"/>
              </a:solidFill>
            </a:ln>
          </p:spPr>
          <p:txBody>
            <a:bodyPr vert="eaVert" wrap="square" rtlCol="0" anchor="ctr" anchorCtr="0">
              <a:normAutofit/>
            </a:bodyPr>
            <a:lstStyle/>
            <a:p>
              <a:pPr marL="92075"/>
              <a:r>
                <a:rPr kumimoji="1" lang="zh-TW" altLang="en-US" sz="24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対句的表現１</a:t>
              </a:r>
              <a:endParaRPr kumimoji="1" lang="en-US" altLang="ja-JP" sz="24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23" name="テキスト ボックス 22">
              <a:extLst>
                <a:ext uri="{FF2B5EF4-FFF2-40B4-BE49-F238E27FC236}">
                  <a16:creationId xmlns:a16="http://schemas.microsoft.com/office/drawing/2014/main" id="{4F3FF724-24A3-45DC-BB7D-097A907A7812}"/>
                </a:ext>
              </a:extLst>
            </p:cNvPr>
            <p:cNvSpPr txBox="1"/>
            <p:nvPr/>
          </p:nvSpPr>
          <p:spPr>
            <a:xfrm>
              <a:off x="14364261" y="4680000"/>
              <a:ext cx="566263" cy="2011323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vert="eaVert" wrap="square" rtlCol="0" anchor="ctr" anchorCtr="0">
              <a:normAutofit/>
            </a:bodyPr>
            <a:lstStyle/>
            <a:p>
              <a:pPr marL="92075"/>
              <a:r>
                <a:rPr kumimoji="1" lang="ja-JP" altLang="en-US" sz="24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噴き上げる水</a:t>
              </a:r>
              <a:endPara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cxnSp>
          <p:nvCxnSpPr>
            <p:cNvPr id="3" name="直線コネクタ 2">
              <a:extLst>
                <a:ext uri="{FF2B5EF4-FFF2-40B4-BE49-F238E27FC236}">
                  <a16:creationId xmlns:a16="http://schemas.microsoft.com/office/drawing/2014/main" id="{666D3488-AE75-4F55-BEE2-9A5F3DE80EEF}"/>
                </a:ext>
              </a:extLst>
            </p:cNvPr>
            <p:cNvCxnSpPr>
              <a:stCxn id="21" idx="2"/>
              <a:endCxn id="22" idx="0"/>
            </p:cNvCxnSpPr>
            <p:nvPr/>
          </p:nvCxnSpPr>
          <p:spPr>
            <a:xfrm flipH="1">
              <a:off x="14647394" y="2081984"/>
              <a:ext cx="1" cy="47401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直線コネクタ 25">
              <a:extLst>
                <a:ext uri="{FF2B5EF4-FFF2-40B4-BE49-F238E27FC236}">
                  <a16:creationId xmlns:a16="http://schemas.microsoft.com/office/drawing/2014/main" id="{661C5112-608A-416E-9374-EE6F7A487885}"/>
                </a:ext>
              </a:extLst>
            </p:cNvPr>
            <p:cNvCxnSpPr>
              <a:cxnSpLocks/>
              <a:stCxn id="23" idx="0"/>
              <a:endCxn id="22" idx="2"/>
            </p:cNvCxnSpPr>
            <p:nvPr/>
          </p:nvCxnSpPr>
          <p:spPr>
            <a:xfrm flipV="1">
              <a:off x="14647393" y="4575562"/>
              <a:ext cx="1" cy="104438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D884ACBC-5F8B-E0EB-ECF4-A7E02965C865}"/>
              </a:ext>
            </a:extLst>
          </p:cNvPr>
          <p:cNvSpPr txBox="1"/>
          <p:nvPr/>
        </p:nvSpPr>
        <p:spPr>
          <a:xfrm>
            <a:off x="357808" y="242668"/>
            <a:ext cx="1266574" cy="369332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SAMPLE</a:t>
            </a:r>
            <a:endParaRPr kumimoji="1" lang="ja-JP" altLang="en-US" b="1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98808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6" name="直線コネクタ 45">
            <a:extLst>
              <a:ext uri="{FF2B5EF4-FFF2-40B4-BE49-F238E27FC236}">
                <a16:creationId xmlns:a16="http://schemas.microsoft.com/office/drawing/2014/main" id="{31DF989F-A663-4ED2-93B0-945A51062735}"/>
              </a:ext>
            </a:extLst>
          </p:cNvPr>
          <p:cNvCxnSpPr>
            <a:cxnSpLocks/>
          </p:cNvCxnSpPr>
          <p:nvPr/>
        </p:nvCxnSpPr>
        <p:spPr>
          <a:xfrm>
            <a:off x="5270500" y="4013200"/>
            <a:ext cx="6039299" cy="0"/>
          </a:xfrm>
          <a:prstGeom prst="line">
            <a:avLst/>
          </a:prstGeom>
          <a:ln w="9525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縦書きテキスト プレースホルダー 2">
            <a:extLst>
              <a:ext uri="{FF2B5EF4-FFF2-40B4-BE49-F238E27FC236}">
                <a16:creationId xmlns:a16="http://schemas.microsoft.com/office/drawing/2014/main" id="{DAF72F21-A939-4DFD-8D67-85D7DC94D1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1480225" y="136124"/>
            <a:ext cx="584775" cy="6179756"/>
          </a:xfrm>
          <a:solidFill>
            <a:schemeClr val="bg1">
              <a:lumMod val="85000"/>
            </a:schemeClr>
          </a:solidFill>
          <a:ln w="12700">
            <a:noFill/>
          </a:ln>
        </p:spPr>
        <p:txBody>
          <a:bodyPr anchor="ctr" anchorCtr="0">
            <a:normAutofit/>
          </a:bodyPr>
          <a:lstStyle/>
          <a:p>
            <a:pPr marL="177800" indent="0">
              <a:lnSpc>
                <a:spcPct val="100000"/>
              </a:lnSpc>
              <a:buNone/>
            </a:pP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展開図　　</a:t>
            </a:r>
            <a:r>
              <a:rPr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２</a:t>
            </a: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／４</a:t>
            </a:r>
            <a:endParaRPr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C4414FA3-5383-47D8-AF21-8D2F7FC46C0D}"/>
              </a:ext>
            </a:extLst>
          </p:cNvPr>
          <p:cNvSpPr txBox="1"/>
          <p:nvPr/>
        </p:nvSpPr>
        <p:spPr>
          <a:xfrm>
            <a:off x="5603511" y="52578"/>
            <a:ext cx="4783119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33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</a:t>
            </a:r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35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  <a:endParaRPr kumimoji="1" lang="ja-JP" altLang="en-US" sz="24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F5F5D7C4-7CCF-4B07-80FD-F2C282B41DAF}"/>
              </a:ext>
            </a:extLst>
          </p:cNvPr>
          <p:cNvSpPr txBox="1"/>
          <p:nvPr/>
        </p:nvSpPr>
        <p:spPr>
          <a:xfrm>
            <a:off x="8539200" y="4113071"/>
            <a:ext cx="1922400" cy="2202809"/>
          </a:xfrm>
          <a:prstGeom prst="rect">
            <a:avLst/>
          </a:prstGeom>
          <a:noFill/>
        </p:spPr>
        <p:txBody>
          <a:bodyPr vert="eaVert" wrap="square" rtlCol="0" anchor="ctr" anchorCtr="0">
            <a:normAutofit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音をたてて</a:t>
            </a:r>
          </a:p>
          <a:p>
            <a:pPr marL="92075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空間に静止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2075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している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F8EA37AF-D0E1-45ED-A2B2-F4D9C946ABD6}"/>
              </a:ext>
            </a:extLst>
          </p:cNvPr>
          <p:cNvSpPr txBox="1"/>
          <p:nvPr/>
        </p:nvSpPr>
        <p:spPr>
          <a:xfrm>
            <a:off x="10743537" y="1261392"/>
            <a:ext cx="566263" cy="15825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ctr" anchorCtr="0">
            <a:normAutofit lnSpcReduction="10000"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鹿おどし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0B548AEE-A883-4F81-BA66-FBB43D727D62}"/>
              </a:ext>
            </a:extLst>
          </p:cNvPr>
          <p:cNvSpPr txBox="1"/>
          <p:nvPr/>
        </p:nvSpPr>
        <p:spPr>
          <a:xfrm>
            <a:off x="10743536" y="4600620"/>
            <a:ext cx="566263" cy="995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ctr" anchorCtr="0">
            <a:normAutofit lnSpcReduction="10000"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噴水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43" name="グループ化 42">
            <a:extLst>
              <a:ext uri="{FF2B5EF4-FFF2-40B4-BE49-F238E27FC236}">
                <a16:creationId xmlns:a16="http://schemas.microsoft.com/office/drawing/2014/main" id="{D1D65ED1-9A92-413D-B893-2D2BAF0090A3}"/>
              </a:ext>
            </a:extLst>
          </p:cNvPr>
          <p:cNvGrpSpPr/>
          <p:nvPr/>
        </p:nvGrpSpPr>
        <p:grpSpPr>
          <a:xfrm>
            <a:off x="5603511" y="612000"/>
            <a:ext cx="566265" cy="5867788"/>
            <a:chOff x="13420052" y="612000"/>
            <a:chExt cx="566265" cy="5867788"/>
          </a:xfrm>
        </p:grpSpPr>
        <p:sp>
          <p:nvSpPr>
            <p:cNvPr id="18" name="テキスト ボックス 17">
              <a:extLst>
                <a:ext uri="{FF2B5EF4-FFF2-40B4-BE49-F238E27FC236}">
                  <a16:creationId xmlns:a16="http://schemas.microsoft.com/office/drawing/2014/main" id="{457E2C1E-E106-4A73-8E9F-DBA1CD082A2C}"/>
                </a:ext>
              </a:extLst>
            </p:cNvPr>
            <p:cNvSpPr txBox="1"/>
            <p:nvPr/>
          </p:nvSpPr>
          <p:spPr>
            <a:xfrm>
              <a:off x="13420054" y="612000"/>
              <a:ext cx="566263" cy="179978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vert="eaVert" wrap="square" rtlCol="0" anchor="ctr" anchorCtr="0">
              <a:normAutofit/>
            </a:bodyPr>
            <a:lstStyle/>
            <a:p>
              <a:pPr marL="92075"/>
              <a:r>
                <a:rPr kumimoji="1" lang="ja-JP" altLang="en-US" sz="24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時間的な水</a:t>
              </a:r>
              <a:endPara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19" name="テキスト ボックス 18">
              <a:extLst>
                <a:ext uri="{FF2B5EF4-FFF2-40B4-BE49-F238E27FC236}">
                  <a16:creationId xmlns:a16="http://schemas.microsoft.com/office/drawing/2014/main" id="{726D824F-A1E9-4DE7-B6E8-BD5252617CA6}"/>
                </a:ext>
              </a:extLst>
            </p:cNvPr>
            <p:cNvSpPr txBox="1"/>
            <p:nvPr/>
          </p:nvSpPr>
          <p:spPr>
            <a:xfrm>
              <a:off x="13420053" y="2556000"/>
              <a:ext cx="566263" cy="2019562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solidFill>
                <a:schemeClr val="tx1"/>
              </a:solidFill>
            </a:ln>
          </p:spPr>
          <p:txBody>
            <a:bodyPr vert="eaVert" wrap="square" rtlCol="0" anchor="ctr" anchorCtr="0">
              <a:normAutofit/>
            </a:bodyPr>
            <a:lstStyle/>
            <a:p>
              <a:pPr marL="92075"/>
              <a:r>
                <a:rPr kumimoji="1" lang="zh-TW" altLang="en-US" sz="24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対句的表現２</a:t>
              </a:r>
              <a:endParaRPr kumimoji="1" lang="en-US" altLang="ja-JP" sz="24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20" name="テキスト ボックス 19">
              <a:extLst>
                <a:ext uri="{FF2B5EF4-FFF2-40B4-BE49-F238E27FC236}">
                  <a16:creationId xmlns:a16="http://schemas.microsoft.com/office/drawing/2014/main" id="{980B2AB8-C36C-425B-AED4-05D49DA50EB9}"/>
                </a:ext>
              </a:extLst>
            </p:cNvPr>
            <p:cNvSpPr txBox="1"/>
            <p:nvPr/>
          </p:nvSpPr>
          <p:spPr>
            <a:xfrm>
              <a:off x="13420052" y="4680000"/>
              <a:ext cx="566263" cy="1799788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vert="eaVert" wrap="square" rtlCol="0" anchor="ctr" anchorCtr="0">
              <a:normAutofit/>
            </a:bodyPr>
            <a:lstStyle/>
            <a:p>
              <a:pPr marL="92075"/>
              <a:r>
                <a:rPr kumimoji="1" lang="ja-JP" altLang="en-US" sz="24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空間的な水</a:t>
              </a:r>
              <a:endPara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cxnSp>
          <p:nvCxnSpPr>
            <p:cNvPr id="29" name="直線コネクタ 28">
              <a:extLst>
                <a:ext uri="{FF2B5EF4-FFF2-40B4-BE49-F238E27FC236}">
                  <a16:creationId xmlns:a16="http://schemas.microsoft.com/office/drawing/2014/main" id="{29DFD6B7-240B-4E67-81DE-E60E2253196D}"/>
                </a:ext>
              </a:extLst>
            </p:cNvPr>
            <p:cNvCxnSpPr>
              <a:cxnSpLocks/>
              <a:stCxn id="19" idx="2"/>
              <a:endCxn id="20" idx="0"/>
            </p:cNvCxnSpPr>
            <p:nvPr/>
          </p:nvCxnSpPr>
          <p:spPr>
            <a:xfrm flipH="1">
              <a:off x="13703184" y="4575562"/>
              <a:ext cx="1" cy="104438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直線コネクタ 34">
              <a:extLst>
                <a:ext uri="{FF2B5EF4-FFF2-40B4-BE49-F238E27FC236}">
                  <a16:creationId xmlns:a16="http://schemas.microsoft.com/office/drawing/2014/main" id="{AE2343D4-C411-4386-8580-7C68A5EAA162}"/>
                </a:ext>
              </a:extLst>
            </p:cNvPr>
            <p:cNvCxnSpPr>
              <a:cxnSpLocks/>
              <a:stCxn id="18" idx="2"/>
              <a:endCxn id="19" idx="0"/>
            </p:cNvCxnSpPr>
            <p:nvPr/>
          </p:nvCxnSpPr>
          <p:spPr>
            <a:xfrm flipH="1">
              <a:off x="13703185" y="2411788"/>
              <a:ext cx="1" cy="144212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544335F-1060-4C05-7600-716E92314900}"/>
              </a:ext>
            </a:extLst>
          </p:cNvPr>
          <p:cNvSpPr txBox="1"/>
          <p:nvPr/>
        </p:nvSpPr>
        <p:spPr>
          <a:xfrm>
            <a:off x="357808" y="242668"/>
            <a:ext cx="1266574" cy="369332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SAMPLE</a:t>
            </a:r>
            <a:endParaRPr kumimoji="1" lang="ja-JP" altLang="en-US" b="1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404307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6" name="直線コネクタ 45">
            <a:extLst>
              <a:ext uri="{FF2B5EF4-FFF2-40B4-BE49-F238E27FC236}">
                <a16:creationId xmlns:a16="http://schemas.microsoft.com/office/drawing/2014/main" id="{31DF989F-A663-4ED2-93B0-945A51062735}"/>
              </a:ext>
            </a:extLst>
          </p:cNvPr>
          <p:cNvCxnSpPr>
            <a:cxnSpLocks/>
          </p:cNvCxnSpPr>
          <p:nvPr/>
        </p:nvCxnSpPr>
        <p:spPr>
          <a:xfrm>
            <a:off x="5270500" y="4013200"/>
            <a:ext cx="6039299" cy="0"/>
          </a:xfrm>
          <a:prstGeom prst="line">
            <a:avLst/>
          </a:prstGeom>
          <a:ln w="9525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縦書きテキスト プレースホルダー 2">
            <a:extLst>
              <a:ext uri="{FF2B5EF4-FFF2-40B4-BE49-F238E27FC236}">
                <a16:creationId xmlns:a16="http://schemas.microsoft.com/office/drawing/2014/main" id="{DAF72F21-A939-4DFD-8D67-85D7DC94D1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1480225" y="136124"/>
            <a:ext cx="584775" cy="6179756"/>
          </a:xfrm>
          <a:solidFill>
            <a:schemeClr val="bg1">
              <a:lumMod val="85000"/>
            </a:schemeClr>
          </a:solidFill>
          <a:ln w="12700">
            <a:noFill/>
          </a:ln>
        </p:spPr>
        <p:txBody>
          <a:bodyPr anchor="ctr" anchorCtr="0">
            <a:normAutofit/>
          </a:bodyPr>
          <a:lstStyle/>
          <a:p>
            <a:pPr marL="177800" indent="0">
              <a:lnSpc>
                <a:spcPct val="100000"/>
              </a:lnSpc>
              <a:buNone/>
            </a:pP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展開図　　</a:t>
            </a:r>
            <a:r>
              <a:rPr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３</a:t>
            </a: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／４</a:t>
            </a:r>
            <a:endParaRPr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49467B0-D2AD-4283-8E7B-A69B10DBED06}"/>
              </a:ext>
            </a:extLst>
          </p:cNvPr>
          <p:cNvSpPr txBox="1"/>
          <p:nvPr/>
        </p:nvSpPr>
        <p:spPr>
          <a:xfrm>
            <a:off x="8539200" y="612000"/>
            <a:ext cx="1922400" cy="3221744"/>
          </a:xfrm>
          <a:prstGeom prst="rect">
            <a:avLst/>
          </a:prstGeom>
          <a:noFill/>
        </p:spPr>
        <p:txBody>
          <a:bodyPr vert="eaVert" wrap="square" rtlCol="0" anchor="ctr" anchorCtr="0">
            <a:normAutofit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自然に流れる姿が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2075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美しい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2075">
              <a:lnSpc>
                <a:spcPct val="150000"/>
              </a:lnSpc>
            </a:pP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0B9D445-3AFB-488B-AF16-681F94E007F4}"/>
              </a:ext>
            </a:extLst>
          </p:cNvPr>
          <p:cNvSpPr txBox="1"/>
          <p:nvPr/>
        </p:nvSpPr>
        <p:spPr>
          <a:xfrm>
            <a:off x="6602400" y="840405"/>
            <a:ext cx="1922400" cy="3009420"/>
          </a:xfrm>
          <a:prstGeom prst="rect">
            <a:avLst/>
          </a:prstGeom>
          <a:noFill/>
        </p:spPr>
        <p:txBody>
          <a:bodyPr vert="eaVert" wrap="square" rtlCol="0" anchor="ctr" anchorCtr="0">
            <a:normAutofit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→ 形なきものを</a:t>
            </a:r>
          </a:p>
          <a:p>
            <a:pPr marL="531813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恐れない心の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531813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現れ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C4414FA3-5383-47D8-AF21-8D2F7FC46C0D}"/>
              </a:ext>
            </a:extLst>
          </p:cNvPr>
          <p:cNvSpPr txBox="1"/>
          <p:nvPr/>
        </p:nvSpPr>
        <p:spPr>
          <a:xfrm>
            <a:off x="5603511" y="52578"/>
            <a:ext cx="4783119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35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 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</a:t>
            </a:r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36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  <a:endParaRPr kumimoji="1" lang="ja-JP" altLang="en-US" sz="24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F5F5D7C4-7CCF-4B07-80FD-F2C282B41DAF}"/>
              </a:ext>
            </a:extLst>
          </p:cNvPr>
          <p:cNvSpPr txBox="1"/>
          <p:nvPr/>
        </p:nvSpPr>
        <p:spPr>
          <a:xfrm>
            <a:off x="8539200" y="4113071"/>
            <a:ext cx="1922400" cy="2202809"/>
          </a:xfrm>
          <a:prstGeom prst="rect">
            <a:avLst/>
          </a:prstGeom>
          <a:noFill/>
        </p:spPr>
        <p:txBody>
          <a:bodyPr vert="eaVert" wrap="square" rtlCol="0" anchor="ctr" anchorCtr="0">
            <a:normAutofit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造型する対象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2075">
              <a:lnSpc>
                <a:spcPct val="150000"/>
              </a:lnSpc>
            </a:pP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2075">
              <a:lnSpc>
                <a:spcPct val="150000"/>
              </a:lnSpc>
            </a:pP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F8EA37AF-D0E1-45ED-A2B2-F4D9C946ABD6}"/>
              </a:ext>
            </a:extLst>
          </p:cNvPr>
          <p:cNvSpPr txBox="1"/>
          <p:nvPr/>
        </p:nvSpPr>
        <p:spPr>
          <a:xfrm>
            <a:off x="10743537" y="1261392"/>
            <a:ext cx="566263" cy="15825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ctr" anchorCtr="0">
            <a:normAutofit lnSpcReduction="10000"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鹿おどし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0B548AEE-A883-4F81-BA66-FBB43D727D62}"/>
              </a:ext>
            </a:extLst>
          </p:cNvPr>
          <p:cNvSpPr txBox="1"/>
          <p:nvPr/>
        </p:nvSpPr>
        <p:spPr>
          <a:xfrm>
            <a:off x="10743536" y="4600620"/>
            <a:ext cx="566263" cy="995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ctr" anchorCtr="0">
            <a:normAutofit lnSpcReduction="10000"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噴水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422112A1-EE12-46FB-95F6-8C3849D8AF5C}"/>
              </a:ext>
            </a:extLst>
          </p:cNvPr>
          <p:cNvGrpSpPr/>
          <p:nvPr/>
        </p:nvGrpSpPr>
        <p:grpSpPr>
          <a:xfrm>
            <a:off x="5603511" y="612001"/>
            <a:ext cx="566265" cy="6079322"/>
            <a:chOff x="12525357" y="612001"/>
            <a:chExt cx="566265" cy="6079322"/>
          </a:xfrm>
        </p:grpSpPr>
        <p:sp>
          <p:nvSpPr>
            <p:cNvPr id="15" name="テキスト ボックス 14">
              <a:extLst>
                <a:ext uri="{FF2B5EF4-FFF2-40B4-BE49-F238E27FC236}">
                  <a16:creationId xmlns:a16="http://schemas.microsoft.com/office/drawing/2014/main" id="{875CD31C-D66F-45CB-8F22-BEA2F5A80F9E}"/>
                </a:ext>
              </a:extLst>
            </p:cNvPr>
            <p:cNvSpPr txBox="1"/>
            <p:nvPr/>
          </p:nvSpPr>
          <p:spPr>
            <a:xfrm>
              <a:off x="12525359" y="612001"/>
              <a:ext cx="566263" cy="1702936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vert="eaVert" wrap="square" rtlCol="0" anchor="ctr" anchorCtr="0">
              <a:normAutofit/>
            </a:bodyPr>
            <a:lstStyle/>
            <a:p>
              <a:pPr marL="92075"/>
              <a:r>
                <a:rPr kumimoji="1" lang="ja-JP" altLang="en-US" sz="24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見えない水</a:t>
              </a:r>
              <a:endPara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368775A0-888F-40FC-8194-2FD96A9F3C99}"/>
                </a:ext>
              </a:extLst>
            </p:cNvPr>
            <p:cNvSpPr txBox="1"/>
            <p:nvPr/>
          </p:nvSpPr>
          <p:spPr>
            <a:xfrm>
              <a:off x="12525358" y="2556000"/>
              <a:ext cx="566263" cy="2019562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solidFill>
                <a:schemeClr val="tx1"/>
              </a:solidFill>
            </a:ln>
          </p:spPr>
          <p:txBody>
            <a:bodyPr vert="eaVert" wrap="square" rtlCol="0" anchor="ctr" anchorCtr="0">
              <a:normAutofit/>
            </a:bodyPr>
            <a:lstStyle/>
            <a:p>
              <a:pPr marL="92075"/>
              <a:r>
                <a:rPr kumimoji="1" lang="zh-TW" altLang="en-US" sz="2400" dirty="0">
                  <a:solidFill>
                    <a:schemeClr val="bg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対句的表現３</a:t>
              </a:r>
              <a:endParaRPr kumimoji="1" lang="en-US" altLang="ja-JP" sz="24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70C3B966-EAB0-4666-A1AB-86B54307E63A}"/>
                </a:ext>
              </a:extLst>
            </p:cNvPr>
            <p:cNvSpPr txBox="1"/>
            <p:nvPr/>
          </p:nvSpPr>
          <p:spPr>
            <a:xfrm>
              <a:off x="12525357" y="4680000"/>
              <a:ext cx="566263" cy="2011323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vert="eaVert" wrap="square" rtlCol="0" anchor="ctr" anchorCtr="0">
              <a:normAutofit/>
            </a:bodyPr>
            <a:lstStyle/>
            <a:p>
              <a:pPr marL="92075"/>
              <a:r>
                <a:rPr kumimoji="1" lang="ja-JP" altLang="en-US" sz="2400" dirty="0"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目に見える水</a:t>
              </a:r>
              <a:endPara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cxnSp>
          <p:nvCxnSpPr>
            <p:cNvPr id="32" name="直線コネクタ 31">
              <a:extLst>
                <a:ext uri="{FF2B5EF4-FFF2-40B4-BE49-F238E27FC236}">
                  <a16:creationId xmlns:a16="http://schemas.microsoft.com/office/drawing/2014/main" id="{F67E7E6D-B9DF-4576-9DE8-BD4FE91A05A9}"/>
                </a:ext>
              </a:extLst>
            </p:cNvPr>
            <p:cNvCxnSpPr>
              <a:cxnSpLocks/>
              <a:stCxn id="16" idx="2"/>
              <a:endCxn id="17" idx="0"/>
            </p:cNvCxnSpPr>
            <p:nvPr/>
          </p:nvCxnSpPr>
          <p:spPr>
            <a:xfrm flipH="1">
              <a:off x="12808489" y="4575562"/>
              <a:ext cx="1" cy="104438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直線コネクタ 38">
              <a:extLst>
                <a:ext uri="{FF2B5EF4-FFF2-40B4-BE49-F238E27FC236}">
                  <a16:creationId xmlns:a16="http://schemas.microsoft.com/office/drawing/2014/main" id="{0684D2C6-0BF6-422E-8598-5096AF444D1A}"/>
                </a:ext>
              </a:extLst>
            </p:cNvPr>
            <p:cNvCxnSpPr>
              <a:cxnSpLocks/>
              <a:stCxn id="15" idx="2"/>
              <a:endCxn id="16" idx="0"/>
            </p:cNvCxnSpPr>
            <p:nvPr/>
          </p:nvCxnSpPr>
          <p:spPr>
            <a:xfrm flipH="1">
              <a:off x="12808490" y="2314937"/>
              <a:ext cx="1" cy="24106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AF7E293-291B-02AD-B639-845E7C49741C}"/>
              </a:ext>
            </a:extLst>
          </p:cNvPr>
          <p:cNvSpPr txBox="1"/>
          <p:nvPr/>
        </p:nvSpPr>
        <p:spPr>
          <a:xfrm>
            <a:off x="357808" y="242668"/>
            <a:ext cx="1266574" cy="369332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SAMPLE</a:t>
            </a:r>
            <a:endParaRPr kumimoji="1" lang="ja-JP" altLang="en-US" b="1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173073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6" name="直線コネクタ 45">
            <a:extLst>
              <a:ext uri="{FF2B5EF4-FFF2-40B4-BE49-F238E27FC236}">
                <a16:creationId xmlns:a16="http://schemas.microsoft.com/office/drawing/2014/main" id="{31DF989F-A663-4ED2-93B0-945A51062735}"/>
              </a:ext>
            </a:extLst>
          </p:cNvPr>
          <p:cNvCxnSpPr>
            <a:cxnSpLocks/>
          </p:cNvCxnSpPr>
          <p:nvPr/>
        </p:nvCxnSpPr>
        <p:spPr>
          <a:xfrm>
            <a:off x="5270500" y="4013200"/>
            <a:ext cx="6039299" cy="0"/>
          </a:xfrm>
          <a:prstGeom prst="line">
            <a:avLst/>
          </a:prstGeom>
          <a:ln w="9525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縦書きテキスト プレースホルダー 2">
            <a:extLst>
              <a:ext uri="{FF2B5EF4-FFF2-40B4-BE49-F238E27FC236}">
                <a16:creationId xmlns:a16="http://schemas.microsoft.com/office/drawing/2014/main" id="{DAF72F21-A939-4DFD-8D67-85D7DC94D1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1480225" y="136124"/>
            <a:ext cx="584775" cy="6179756"/>
          </a:xfrm>
          <a:solidFill>
            <a:schemeClr val="bg1">
              <a:lumMod val="85000"/>
            </a:schemeClr>
          </a:solidFill>
          <a:ln w="12700">
            <a:noFill/>
          </a:ln>
        </p:spPr>
        <p:txBody>
          <a:bodyPr anchor="ctr" anchorCtr="0">
            <a:normAutofit/>
          </a:bodyPr>
          <a:lstStyle/>
          <a:p>
            <a:pPr marL="177800" indent="0">
              <a:lnSpc>
                <a:spcPct val="100000"/>
              </a:lnSpc>
              <a:buNone/>
            </a:pP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展開図　　</a:t>
            </a:r>
            <a:r>
              <a:rPr lang="ja-JP" altLang="en-US" sz="260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４</a:t>
            </a:r>
            <a:r>
              <a:rPr lang="zh-TW" altLang="en-US" sz="260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／</a:t>
            </a:r>
            <a:r>
              <a:rPr lang="zh-TW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４</a:t>
            </a:r>
            <a:endParaRPr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649467B0-D2AD-4283-8E7B-A69B10DBED06}"/>
              </a:ext>
            </a:extLst>
          </p:cNvPr>
          <p:cNvSpPr txBox="1"/>
          <p:nvPr/>
        </p:nvSpPr>
        <p:spPr>
          <a:xfrm>
            <a:off x="8539200" y="612000"/>
            <a:ext cx="1922400" cy="3221744"/>
          </a:xfrm>
          <a:prstGeom prst="rect">
            <a:avLst/>
          </a:prstGeom>
          <a:noFill/>
        </p:spPr>
        <p:txBody>
          <a:bodyPr vert="eaVert" wrap="square" rtlCol="0" anchor="ctr" anchorCtr="0">
            <a:normAutofit/>
          </a:bodyPr>
          <a:lstStyle/>
          <a:p>
            <a:pPr marL="92075">
              <a:lnSpc>
                <a:spcPct val="11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断続する音の間隙に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92075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流れるものを間接に心で味わう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0B9D445-3AFB-488B-AF16-681F94E007F4}"/>
              </a:ext>
            </a:extLst>
          </p:cNvPr>
          <p:cNvSpPr txBox="1"/>
          <p:nvPr/>
        </p:nvSpPr>
        <p:spPr>
          <a:xfrm>
            <a:off x="6602400" y="840405"/>
            <a:ext cx="1920991" cy="3009420"/>
          </a:xfrm>
          <a:prstGeom prst="rect">
            <a:avLst/>
          </a:prstGeom>
          <a:noFill/>
        </p:spPr>
        <p:txBody>
          <a:bodyPr vert="eaVert" wrap="square" rtlCol="0" anchor="ctr" anchorCtr="0">
            <a:normAutofit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→ 日本人が水を鑑</a:t>
            </a:r>
          </a:p>
          <a:p>
            <a:pPr marL="531813">
              <a:lnSpc>
                <a:spcPct val="150000"/>
              </a:lnSpc>
            </a:pPr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賞する行為の極致を表す仕掛け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C4414FA3-5383-47D8-AF21-8D2F7FC46C0D}"/>
              </a:ext>
            </a:extLst>
          </p:cNvPr>
          <p:cNvSpPr txBox="1"/>
          <p:nvPr/>
        </p:nvSpPr>
        <p:spPr>
          <a:xfrm>
            <a:off x="5603511" y="52578"/>
            <a:ext cx="4783119" cy="461665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36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en-US" altLang="ja-JP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 </a:t>
            </a:r>
            <a:r>
              <a:rPr kumimoji="1" lang="ja-JP" altLang="en-US" sz="24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～終わり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F8EA37AF-D0E1-45ED-A2B2-F4D9C946ABD6}"/>
              </a:ext>
            </a:extLst>
          </p:cNvPr>
          <p:cNvSpPr txBox="1"/>
          <p:nvPr/>
        </p:nvSpPr>
        <p:spPr>
          <a:xfrm>
            <a:off x="10743537" y="1261392"/>
            <a:ext cx="566263" cy="15825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ctr" anchorCtr="0">
            <a:normAutofit lnSpcReduction="10000"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鹿おどし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0B548AEE-A883-4F81-BA66-FBB43D727D62}"/>
              </a:ext>
            </a:extLst>
          </p:cNvPr>
          <p:cNvSpPr txBox="1"/>
          <p:nvPr/>
        </p:nvSpPr>
        <p:spPr>
          <a:xfrm>
            <a:off x="10743536" y="4600620"/>
            <a:ext cx="566263" cy="9959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vert="eaVert" wrap="square" rtlCol="0" anchor="ctr" anchorCtr="0">
            <a:normAutofit lnSpcReduction="10000"/>
          </a:bodyPr>
          <a:lstStyle/>
          <a:p>
            <a:pPr marL="92075"/>
            <a:r>
              <a:rPr kumimoji="1" lang="ja-JP" altLang="en-US" sz="26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噴水</a:t>
            </a:r>
            <a:endParaRPr kumimoji="1" lang="en-US" altLang="ja-JP" sz="26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EE078FD-F017-6415-BB11-13BBBB64EA34}"/>
              </a:ext>
            </a:extLst>
          </p:cNvPr>
          <p:cNvSpPr txBox="1"/>
          <p:nvPr/>
        </p:nvSpPr>
        <p:spPr>
          <a:xfrm>
            <a:off x="357808" y="242668"/>
            <a:ext cx="1266574" cy="369332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SAMPLE</a:t>
            </a:r>
            <a:endParaRPr kumimoji="1" lang="ja-JP" altLang="en-US" b="1" dirty="0">
              <a:solidFill>
                <a:srgbClr val="FF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345609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976</TotalTime>
  <Words>158</Words>
  <Application>Microsoft Office PowerPoint</Application>
  <PresentationFormat>ワイド画面</PresentationFormat>
  <Paragraphs>54</Paragraphs>
  <Slides>4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9" baseType="lpstr">
      <vt:lpstr>ＭＳ Ｐゴシック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精選現国05_水の東西</dc:title>
  <dc:creator>USER</dc:creator>
  <cp:lastModifiedBy>USER</cp:lastModifiedBy>
  <cp:revision>2</cp:revision>
  <dcterms:created xsi:type="dcterms:W3CDTF">2021-09-03T08:26:07Z</dcterms:created>
  <dcterms:modified xsi:type="dcterms:W3CDTF">2025-05-22T09:48:48Z</dcterms:modified>
</cp:coreProperties>
</file>

<file path=docProps/thumbnail.jpeg>
</file>