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9" r:id="rId2"/>
    <p:sldId id="271" r:id="rId3"/>
    <p:sldId id="272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デジタル共有" initials="デ" lastIdx="1" clrIdx="0">
    <p:extLst>
      <p:ext uri="{19B8F6BF-5375-455C-9EA6-DF929625EA0E}">
        <p15:presenceInfo xmlns:p15="http://schemas.microsoft.com/office/powerpoint/2012/main" userId="S::digital-share@sanseido.onmicrosoft.com::48bd39a2-b10a-4c46-a7fb-95b2314d71b5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  <p:ext uri="{1BD7E111-0CB8-44D6-8891-C1BB2F81B7CC}">
      <p1710:readonlyRecommended xmlns:p1710="http://schemas.microsoft.com/office/powerpoint/2017/10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243" autoAdjust="0"/>
  </p:normalViewPr>
  <p:slideViewPr>
    <p:cSldViewPr snapToGrid="0">
      <p:cViewPr varScale="1">
        <p:scale>
          <a:sx n="76" d="100"/>
          <a:sy n="76" d="100"/>
        </p:scale>
        <p:origin x="684" y="96"/>
      </p:cViewPr>
      <p:guideLst>
        <p:guide orient="horz" pos="323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0000" cy="1800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A2D87D-5772-4B4A-9827-DC13ECA13455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85F0A97-B1FF-4379-9B24-B6E610C1FBC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58730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05EBE98-97EB-42C8-9990-1FFDBD057F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FE49F4D-D4B0-4842-8D82-929F0CB5F8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D5E3E49-61CE-49A6-B960-F3682FEC1C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5E6EE69-D273-4B5C-89AF-4435AF024F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07D3EEA-A963-4FA2-AED0-AC0F3E26AC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48957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36854F8-647D-4E06-9F39-B585FF3505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AB8185B-D9AE-4150-9D3F-E3903F0E78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73E6576-9570-462E-A9D3-3F3D926EC3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4CDAC7D-6248-4240-9EFD-9768188FF5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A4A2BCE-EFC2-4B6B-943E-8B5907B84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1552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0B76CEA5-FF7F-442A-9812-ED2F9D41590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29565A7-81C4-489A-A897-74EDFC78695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88C3C94-1D6F-4237-9A0D-9A79275ABC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CA4BB91-2CA2-419E-99DB-36647AD594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E87F872-64D2-4986-8805-D6C2F85F40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3925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465CA8-E5DF-4286-8677-CB92622FCF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A72B759-6205-4661-89BC-3573DE5B16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449351C-464F-41DD-85F6-7A61440169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8B3FD23-8B05-4661-95F0-3CFB2A36E4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A8548D-7B9B-4D4D-BEBB-7282F40995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83086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6091C6F-FE62-4857-B4E1-C38CCCA117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CDAFE4A-C152-49D7-91A5-D17745A180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8C63270-1167-4768-B8C4-699A82D9B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286B49D-24EE-46BF-8205-2D4A2EBB93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0C3F0B2-BE37-4558-8DF3-D1EB9E862E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92783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196EF06-78A8-4C31-86C0-34FB3A8F42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B4D2DCC-9061-41C5-A363-989B44D2C10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C30780E-DC93-4FA5-860E-87C9C77E089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375935-C37F-4FD8-8361-F955E3678C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7388CCF-D857-4D97-A87B-B1B417F173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B8A0575-2447-4BC1-9D98-AFDB5631D0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836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78EF350-EBBD-4E54-A2DF-A06A33B467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75150A9-FECC-49DD-AE62-013AA71C1A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9CF1F89-ACA0-4011-88D9-BFE767CF5D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A6EC226D-41B3-4F10-8F3B-98871B9A864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7FE43B48-B4A9-4A96-8497-214073C0F54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D67295B9-9195-475C-9BD6-27BD7DCA5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59366148-2487-473D-99CD-9F1486F6FD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A7439D40-11A3-4005-8D67-8744ED9439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3267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739B5C3-84CA-4538-B995-BCB214774B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0FEB8CC-5129-4000-9BD0-7125EF6DF0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B71BC5FD-A0FC-49AF-B0B3-1A7EC7E59B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ADD6A9C-1256-40A7-B49F-C9FD7138DC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89798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4ED4212-EADE-4AB7-AD1B-529CB993A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E8AFEB3-E24E-4DF3-9143-80ED95F332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F7C26C6-C7BF-4092-8C2C-668B89CA96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8899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196764B-F372-432C-B693-923E3F7890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4063DF2-1F22-4477-A5FE-1793B451222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366DCD4-AF67-4B32-A745-B2D7BA2D29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76F8F61-A2C8-478E-9A10-7072CE455E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55A196E-B89E-4A4F-9CE5-BFA39CF203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D7BA1AC-01A6-4AE9-8AA9-80FB34A249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08457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6476D57-B9E3-4F80-B333-9A654884EF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7C3E23B-4F99-4651-8545-77D8956E9DC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D445D02-FCEB-4566-B781-D2377F6EA4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0CDC8DC-6B3C-4ACF-84FF-83227FA7C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B58EB9C-A163-4CBD-B027-EC5D6FD82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9BC9494-5652-4C67-A47C-5A3CCC2AC7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8845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C92CD96F-7641-4B4E-A215-356C54BDA2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5495E24-1127-4653-81E4-01ED28D7DB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F1CC6C3-8C6F-41C2-A2EE-E21D8B107E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5B34FED-B862-4321-99B0-253BBA13B81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71035AB-BB3B-4402-BCAF-743538A603A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45599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781E609-258C-444E-B529-2B405655D5F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1480225" y="136124"/>
            <a:ext cx="584775" cy="6179756"/>
          </a:xfrm>
          <a:solidFill>
            <a:schemeClr val="bg1">
              <a:lumMod val="85000"/>
            </a:schemeClr>
          </a:solidFill>
          <a:ln w="12700">
            <a:noFill/>
          </a:ln>
        </p:spPr>
        <p:txBody>
          <a:bodyPr anchor="ctr" anchorCtr="0">
            <a:normAutofit/>
          </a:bodyPr>
          <a:lstStyle/>
          <a:p>
            <a:pPr marL="177800" indent="0">
              <a:lnSpc>
                <a:spcPct val="100000"/>
              </a:lnSpc>
              <a:buNone/>
            </a:pP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展開図　　１／３</a:t>
            </a:r>
            <a:endParaRPr lang="ja-JP" altLang="en-US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0EF82766-C972-4278-914D-F6E52A2C8307}"/>
              </a:ext>
            </a:extLst>
          </p:cNvPr>
          <p:cNvSpPr txBox="1"/>
          <p:nvPr/>
        </p:nvSpPr>
        <p:spPr>
          <a:xfrm>
            <a:off x="10593601" y="136124"/>
            <a:ext cx="684000" cy="2880000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「昔、　　ありけり」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D07D7145-51B5-4DCC-B727-DF8B5552AF83}"/>
              </a:ext>
            </a:extLst>
          </p:cNvPr>
          <p:cNvSpPr txBox="1"/>
          <p:nvPr/>
        </p:nvSpPr>
        <p:spPr>
          <a:xfrm>
            <a:off x="8436735" y="2344088"/>
            <a:ext cx="2122105" cy="3994840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>
              <a:lnSpc>
                <a:spcPct val="150000"/>
              </a:lnSpc>
            </a:pPr>
            <a:r>
              <a:rPr kumimoji="1" lang="en-US" altLang="ja-JP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…</a:t>
            </a: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「え得まじかりける」</a:t>
            </a:r>
          </a:p>
          <a:p>
            <a:pPr marL="357188" indent="1588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「年を経てよばひわたり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536575" indent="1588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ける」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F07D6F7B-D208-4828-886E-609FE681D7BD}"/>
              </a:ext>
            </a:extLst>
          </p:cNvPr>
          <p:cNvSpPr txBox="1"/>
          <p:nvPr/>
        </p:nvSpPr>
        <p:spPr>
          <a:xfrm>
            <a:off x="8785585" y="624922"/>
            <a:ext cx="1731516" cy="1056730"/>
          </a:xfrm>
          <a:prstGeom prst="rect">
            <a:avLst/>
          </a:prstGeom>
          <a:noFill/>
        </p:spPr>
        <p:txBody>
          <a:bodyPr vert="horz" wrap="square" rtlCol="0" anchor="t" anchorCtr="0">
            <a:normAutofit/>
          </a:bodyPr>
          <a:lstStyle/>
          <a:p>
            <a:pPr indent="1588" algn="ctr"/>
            <a:r>
              <a:rPr kumimoji="1"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盗み出す</a:t>
            </a:r>
          </a:p>
          <a:p>
            <a:pPr indent="1588" algn="ctr"/>
            <a:r>
              <a:rPr kumimoji="1"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率て行く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C1531EE7-87C9-4772-8AA2-E32080687FEE}"/>
              </a:ext>
            </a:extLst>
          </p:cNvPr>
          <p:cNvSpPr txBox="1"/>
          <p:nvPr/>
        </p:nvSpPr>
        <p:spPr>
          <a:xfrm>
            <a:off x="7806839" y="136124"/>
            <a:ext cx="684000" cy="2880000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芥川といふ川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8055D43E-AE05-4C9A-9949-B5608F4F8AEE}"/>
              </a:ext>
            </a:extLst>
          </p:cNvPr>
          <p:cNvSpPr txBox="1"/>
          <p:nvPr/>
        </p:nvSpPr>
        <p:spPr>
          <a:xfrm>
            <a:off x="7032844" y="911869"/>
            <a:ext cx="684000" cy="5511142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「かれは何ぞ。」と問う（男は答えない）</a:t>
            </a:r>
          </a:p>
        </p:txBody>
      </p: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383134D5-3C7A-4CA3-95AA-E93E1ADF62A4}"/>
              </a:ext>
            </a:extLst>
          </p:cNvPr>
          <p:cNvCxnSpPr>
            <a:cxnSpLocks/>
          </p:cNvCxnSpPr>
          <p:nvPr/>
        </p:nvCxnSpPr>
        <p:spPr>
          <a:xfrm flipH="1">
            <a:off x="8557784" y="519071"/>
            <a:ext cx="1945276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9FDF669B-310F-46A9-92E3-5A9EE7B6EA57}"/>
              </a:ext>
            </a:extLst>
          </p:cNvPr>
          <p:cNvSpPr txBox="1"/>
          <p:nvPr/>
        </p:nvSpPr>
        <p:spPr>
          <a:xfrm>
            <a:off x="9706977" y="1787502"/>
            <a:ext cx="684000" cy="4717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t" anchorCtr="0">
            <a:normAutofit/>
          </a:bodyPr>
          <a:lstStyle/>
          <a:p>
            <a:pPr indent="1588" algn="ctr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女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6BCCC07D-3806-4383-9029-66D439E2E71F}"/>
              </a:ext>
            </a:extLst>
          </p:cNvPr>
          <p:cNvSpPr txBox="1"/>
          <p:nvPr/>
        </p:nvSpPr>
        <p:spPr>
          <a:xfrm>
            <a:off x="7031923" y="434990"/>
            <a:ext cx="684000" cy="4717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t" anchorCtr="0">
            <a:normAutofit/>
          </a:bodyPr>
          <a:lstStyle/>
          <a:p>
            <a:pPr indent="1588" algn="ctr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女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8EEDEAC8-32E1-4BBD-A735-B3C7F5007A76}"/>
              </a:ext>
            </a:extLst>
          </p:cNvPr>
          <p:cNvSpPr txBox="1"/>
          <p:nvPr/>
        </p:nvSpPr>
        <p:spPr>
          <a:xfrm>
            <a:off x="10597301" y="822341"/>
            <a:ext cx="684000" cy="4717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t" anchorCtr="0">
            <a:normAutofit/>
          </a:bodyPr>
          <a:lstStyle/>
          <a:p>
            <a:pPr indent="1588" algn="ctr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男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4001151-CFDF-26FF-7141-EC331D7B7118}"/>
              </a:ext>
            </a:extLst>
          </p:cNvPr>
          <p:cNvSpPr txBox="1"/>
          <p:nvPr/>
        </p:nvSpPr>
        <p:spPr>
          <a:xfrm>
            <a:off x="127000" y="101214"/>
            <a:ext cx="1117600" cy="369332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SAMPLE</a:t>
            </a:r>
            <a:endParaRPr kumimoji="1" lang="ja-JP" altLang="en-US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29030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781E609-258C-444E-B529-2B405655D5F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1480225" y="136124"/>
            <a:ext cx="584775" cy="6179756"/>
          </a:xfrm>
          <a:solidFill>
            <a:schemeClr val="bg1">
              <a:lumMod val="85000"/>
            </a:schemeClr>
          </a:solidFill>
          <a:ln w="12700">
            <a:noFill/>
          </a:ln>
        </p:spPr>
        <p:txBody>
          <a:bodyPr anchor="ctr" anchorCtr="0">
            <a:normAutofit/>
          </a:bodyPr>
          <a:lstStyle/>
          <a:p>
            <a:pPr marL="177800" indent="0">
              <a:lnSpc>
                <a:spcPct val="100000"/>
              </a:lnSpc>
              <a:buNone/>
            </a:pP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展開図　　</a:t>
            </a:r>
            <a:r>
              <a:rPr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２</a:t>
            </a: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／３</a:t>
            </a:r>
            <a:endParaRPr lang="ja-JP" altLang="en-US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0EF82766-C972-4278-914D-F6E52A2C8307}"/>
              </a:ext>
            </a:extLst>
          </p:cNvPr>
          <p:cNvSpPr txBox="1"/>
          <p:nvPr/>
        </p:nvSpPr>
        <p:spPr>
          <a:xfrm>
            <a:off x="9280633" y="136124"/>
            <a:ext cx="1996967" cy="5455380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あばらなる蔵</a:t>
            </a:r>
          </a:p>
          <a:p>
            <a:pPr marL="357188" indent="1588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道のりが遠く、夜も更けてしまった</a:t>
            </a:r>
          </a:p>
          <a:p>
            <a:pPr marL="357188" indent="1588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雷が鳴り、雨もひどく降っている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9FDF669B-310F-46A9-92E3-5A9EE7B6EA57}"/>
              </a:ext>
            </a:extLst>
          </p:cNvPr>
          <p:cNvSpPr txBox="1"/>
          <p:nvPr/>
        </p:nvSpPr>
        <p:spPr>
          <a:xfrm>
            <a:off x="8334703" y="434990"/>
            <a:ext cx="684000" cy="4717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t" anchorCtr="0">
            <a:normAutofit/>
          </a:bodyPr>
          <a:lstStyle/>
          <a:p>
            <a:pPr indent="1588" algn="ctr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男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A34B5270-A47B-4AC6-8CB6-288E8295FF2B}"/>
              </a:ext>
            </a:extLst>
          </p:cNvPr>
          <p:cNvSpPr txBox="1"/>
          <p:nvPr/>
        </p:nvSpPr>
        <p:spPr>
          <a:xfrm>
            <a:off x="6258130" y="1143600"/>
            <a:ext cx="2908437" cy="5308914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>
              <a:lnSpc>
                <a:spcPct val="160000"/>
              </a:lnSpc>
            </a:pP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鬼の出る所と知らず女を蔵に入れる</a:t>
            </a:r>
          </a:p>
          <a:p>
            <a:pPr indent="1588">
              <a:lnSpc>
                <a:spcPct val="160000"/>
              </a:lnSpc>
            </a:pP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自分は弓・胡簶を持ち戸口で守る</a:t>
            </a:r>
          </a:p>
          <a:p>
            <a:pPr indent="1588">
              <a:lnSpc>
                <a:spcPct val="160000"/>
              </a:lnSpc>
            </a:pP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鬼が女を一口で食ってしまうが、悲鳴は</a:t>
            </a:r>
          </a:p>
          <a:p>
            <a:pPr indent="1588">
              <a:lnSpc>
                <a:spcPct val="160000"/>
              </a:lnSpc>
            </a:pP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雷の音で聞こえず、夜が明けて気がつく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DF99004C-AE72-4331-821D-DB10738BC91F}"/>
              </a:ext>
            </a:extLst>
          </p:cNvPr>
          <p:cNvSpPr txBox="1"/>
          <p:nvPr/>
        </p:nvSpPr>
        <p:spPr>
          <a:xfrm>
            <a:off x="5815863" y="447087"/>
            <a:ext cx="792492" cy="5198556"/>
          </a:xfrm>
          <a:prstGeom prst="rect">
            <a:avLst/>
          </a:prstGeom>
          <a:noFill/>
        </p:spPr>
        <p:txBody>
          <a:bodyPr vert="eaVert" wrap="square" rtlCol="0" anchor="t" anchorCtr="0">
            <a:normAutofit lnSpcReduction="10000"/>
          </a:bodyPr>
          <a:lstStyle/>
          <a:p>
            <a:pPr indent="1588">
              <a:lnSpc>
                <a:spcPct val="16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「足ずりをして泣けども、かひなし」</a:t>
            </a:r>
          </a:p>
        </p:txBody>
      </p:sp>
      <p:cxnSp>
        <p:nvCxnSpPr>
          <p:cNvPr id="15" name="直線矢印コネクタ 14">
            <a:extLst>
              <a:ext uri="{FF2B5EF4-FFF2-40B4-BE49-F238E27FC236}">
                <a16:creationId xmlns:a16="http://schemas.microsoft.com/office/drawing/2014/main" id="{B67B7D89-7BA7-406D-8EF7-E3448FC2934F}"/>
              </a:ext>
            </a:extLst>
          </p:cNvPr>
          <p:cNvCxnSpPr>
            <a:cxnSpLocks/>
            <a:stCxn id="24" idx="2"/>
          </p:cNvCxnSpPr>
          <p:nvPr/>
        </p:nvCxnSpPr>
        <p:spPr>
          <a:xfrm>
            <a:off x="8676703" y="906746"/>
            <a:ext cx="0" cy="246541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1FBC0731-1F3C-44AC-8703-9FA7CA706248}"/>
              </a:ext>
            </a:extLst>
          </p:cNvPr>
          <p:cNvSpPr txBox="1"/>
          <p:nvPr/>
        </p:nvSpPr>
        <p:spPr>
          <a:xfrm>
            <a:off x="3346600" y="149542"/>
            <a:ext cx="2266638" cy="6134118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vert="eaVert" wrap="square" rtlCol="0" anchor="t" anchorCtr="0">
            <a:normAutofit/>
          </a:bodyPr>
          <a:lstStyle/>
          <a:p>
            <a:pPr marL="714375" indent="1588">
              <a:lnSpc>
                <a:spcPct val="16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あれは白玉か何かと聞かれたとき</a:t>
            </a:r>
          </a:p>
          <a:p>
            <a:pPr marL="714375" indent="1588">
              <a:lnSpc>
                <a:spcPct val="16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露と答えて消えてしまえればよかったのに。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B113AFD8-CD24-41D9-B361-2DF1C0E7BC6E}"/>
              </a:ext>
            </a:extLst>
          </p:cNvPr>
          <p:cNvSpPr txBox="1"/>
          <p:nvPr/>
        </p:nvSpPr>
        <p:spPr>
          <a:xfrm>
            <a:off x="4720634" y="285177"/>
            <a:ext cx="684000" cy="4717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t" anchorCtr="0">
            <a:normAutofit/>
          </a:bodyPr>
          <a:lstStyle/>
          <a:p>
            <a:pPr indent="1588" algn="ctr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歌</a:t>
            </a:r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580D82E3-7142-4D05-A45D-428A157CF021}"/>
              </a:ext>
            </a:extLst>
          </p:cNvPr>
          <p:cNvCxnSpPr>
            <a:cxnSpLocks/>
          </p:cNvCxnSpPr>
          <p:nvPr/>
        </p:nvCxnSpPr>
        <p:spPr>
          <a:xfrm>
            <a:off x="2735205" y="149542"/>
            <a:ext cx="0" cy="6134118"/>
          </a:xfrm>
          <a:prstGeom prst="line">
            <a:avLst/>
          </a:prstGeom>
          <a:ln w="12700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620135D-AE2C-2AC4-64A3-17F937CC20BE}"/>
              </a:ext>
            </a:extLst>
          </p:cNvPr>
          <p:cNvSpPr txBox="1"/>
          <p:nvPr/>
        </p:nvSpPr>
        <p:spPr>
          <a:xfrm>
            <a:off x="127000" y="101214"/>
            <a:ext cx="1117600" cy="369332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SAMPLE</a:t>
            </a:r>
            <a:endParaRPr kumimoji="1" lang="ja-JP" altLang="en-US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627515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781E609-258C-444E-B529-2B405655D5F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1480225" y="136124"/>
            <a:ext cx="584775" cy="6179756"/>
          </a:xfrm>
          <a:solidFill>
            <a:schemeClr val="bg1">
              <a:lumMod val="85000"/>
            </a:schemeClr>
          </a:solidFill>
          <a:ln w="12700">
            <a:noFill/>
          </a:ln>
        </p:spPr>
        <p:txBody>
          <a:bodyPr anchor="ctr" anchorCtr="0">
            <a:normAutofit/>
          </a:bodyPr>
          <a:lstStyle/>
          <a:p>
            <a:pPr marL="177800" indent="0">
              <a:lnSpc>
                <a:spcPct val="100000"/>
              </a:lnSpc>
              <a:buNone/>
            </a:pP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展開図　　</a:t>
            </a:r>
            <a:r>
              <a:rPr lang="ja-JP" altLang="en-US" sz="260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３</a:t>
            </a:r>
            <a:r>
              <a:rPr lang="zh-TW" altLang="en-US" sz="260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／</a:t>
            </a: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３</a:t>
            </a:r>
            <a:endParaRPr lang="ja-JP" altLang="en-US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0EF82766-C972-4278-914D-F6E52A2C8307}"/>
              </a:ext>
            </a:extLst>
          </p:cNvPr>
          <p:cNvSpPr txBox="1"/>
          <p:nvPr/>
        </p:nvSpPr>
        <p:spPr>
          <a:xfrm>
            <a:off x="9842802" y="1768683"/>
            <a:ext cx="612000" cy="2555363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（後人の追記？）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9FDF669B-310F-46A9-92E3-5A9EE7B6EA57}"/>
              </a:ext>
            </a:extLst>
          </p:cNvPr>
          <p:cNvSpPr txBox="1"/>
          <p:nvPr/>
        </p:nvSpPr>
        <p:spPr>
          <a:xfrm>
            <a:off x="8836576" y="589185"/>
            <a:ext cx="684000" cy="4717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t" anchorCtr="0">
            <a:normAutofit/>
          </a:bodyPr>
          <a:lstStyle/>
          <a:p>
            <a:pPr indent="1588" algn="ctr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男</a:t>
            </a:r>
          </a:p>
        </p:txBody>
      </p:sp>
      <p:cxnSp>
        <p:nvCxnSpPr>
          <p:cNvPr id="15" name="直線矢印コネクタ 14">
            <a:extLst>
              <a:ext uri="{FF2B5EF4-FFF2-40B4-BE49-F238E27FC236}">
                <a16:creationId xmlns:a16="http://schemas.microsoft.com/office/drawing/2014/main" id="{B67B7D89-7BA7-406D-8EF7-E3448FC2934F}"/>
              </a:ext>
            </a:extLst>
          </p:cNvPr>
          <p:cNvCxnSpPr>
            <a:cxnSpLocks/>
          </p:cNvCxnSpPr>
          <p:nvPr/>
        </p:nvCxnSpPr>
        <p:spPr>
          <a:xfrm>
            <a:off x="6203927" y="2312274"/>
            <a:ext cx="1" cy="378374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580D82E3-7142-4D05-A45D-428A157CF021}"/>
              </a:ext>
            </a:extLst>
          </p:cNvPr>
          <p:cNvCxnSpPr>
            <a:cxnSpLocks/>
          </p:cNvCxnSpPr>
          <p:nvPr/>
        </p:nvCxnSpPr>
        <p:spPr>
          <a:xfrm>
            <a:off x="10796609" y="149542"/>
            <a:ext cx="0" cy="6134118"/>
          </a:xfrm>
          <a:prstGeom prst="line">
            <a:avLst/>
          </a:prstGeom>
          <a:ln w="12700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DA54988A-581A-4120-9352-6AF96CBB03B2}"/>
              </a:ext>
            </a:extLst>
          </p:cNvPr>
          <p:cNvSpPr txBox="1"/>
          <p:nvPr/>
        </p:nvSpPr>
        <p:spPr>
          <a:xfrm>
            <a:off x="9812484" y="136124"/>
            <a:ext cx="684000" cy="153502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t" anchorCtr="0">
            <a:normAutofit/>
          </a:bodyPr>
          <a:lstStyle/>
          <a:p>
            <a:pPr indent="1588" algn="ctr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話の真相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D06E8442-E0BC-4DCB-8AAF-F597B5AF5271}"/>
              </a:ext>
            </a:extLst>
          </p:cNvPr>
          <p:cNvSpPr txBox="1"/>
          <p:nvPr/>
        </p:nvSpPr>
        <p:spPr>
          <a:xfrm>
            <a:off x="8863781" y="285176"/>
            <a:ext cx="612000" cy="2909969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/>
            <a:r>
              <a:rPr kumimoji="1"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</a:t>
            </a:r>
            <a:r>
              <a:rPr kumimoji="1" lang="en-US" altLang="zh-TW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…</a:t>
            </a:r>
            <a:r>
              <a:rPr kumimoji="1"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在原業平）</a:t>
            </a:r>
            <a:endParaRPr kumimoji="1" lang="ja-JP" altLang="en-US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EEBAFC24-E90E-4936-8FF5-76AA9A23D497}"/>
              </a:ext>
            </a:extLst>
          </p:cNvPr>
          <p:cNvSpPr txBox="1"/>
          <p:nvPr/>
        </p:nvSpPr>
        <p:spPr>
          <a:xfrm>
            <a:off x="7927615" y="589185"/>
            <a:ext cx="684000" cy="4717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t" anchorCtr="0">
            <a:normAutofit/>
          </a:bodyPr>
          <a:lstStyle/>
          <a:p>
            <a:pPr indent="1588" algn="ctr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女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0910F43-90C8-4126-B7A7-854276251E05}"/>
              </a:ext>
            </a:extLst>
          </p:cNvPr>
          <p:cNvSpPr txBox="1"/>
          <p:nvPr/>
        </p:nvSpPr>
        <p:spPr>
          <a:xfrm>
            <a:off x="7399283" y="1098029"/>
            <a:ext cx="1193629" cy="5217851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/>
            <a:r>
              <a:rPr kumimoji="1" lang="en-US" altLang="zh-TW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…</a:t>
            </a: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二条の后（藤原高子）若く、后に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57188" indent="1588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なる前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FFB7451E-7D11-4CD6-B0BA-12D05869689F}"/>
              </a:ext>
            </a:extLst>
          </p:cNvPr>
          <p:cNvSpPr txBox="1"/>
          <p:nvPr/>
        </p:nvSpPr>
        <p:spPr>
          <a:xfrm>
            <a:off x="6577195" y="610994"/>
            <a:ext cx="612000" cy="5360468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/>
            <a:r>
              <a:rPr kumimoji="1" lang="en-US" altLang="ja-JP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…</a:t>
            </a: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兄の</a:t>
            </a:r>
            <a:r>
              <a:rPr kumimoji="1" lang="ja-JP" altLang="en-US" sz="2600" u="sng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藤原基経と国経</a:t>
            </a: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がとり返した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4B23BC37-E32E-44B2-BF83-884543D9F242}"/>
              </a:ext>
            </a:extLst>
          </p:cNvPr>
          <p:cNvSpPr txBox="1"/>
          <p:nvPr/>
        </p:nvSpPr>
        <p:spPr>
          <a:xfrm>
            <a:off x="5870234" y="2690648"/>
            <a:ext cx="612000" cy="3616356"/>
          </a:xfrm>
          <a:prstGeom prst="rect">
            <a:avLst/>
          </a:prstGeom>
          <a:noFill/>
        </p:spPr>
        <p:txBody>
          <a:bodyPr vert="eaVert" wrap="square" rtlCol="0" anchor="t" anchorCtr="0">
            <a:normAutofit/>
          </a:bodyPr>
          <a:lstStyle/>
          <a:p>
            <a:pPr indent="1588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これを「鬼」と言っている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66CE40E-B635-C833-490A-1A0DAB8EAF4D}"/>
              </a:ext>
            </a:extLst>
          </p:cNvPr>
          <p:cNvSpPr txBox="1"/>
          <p:nvPr/>
        </p:nvSpPr>
        <p:spPr>
          <a:xfrm>
            <a:off x="127000" y="101214"/>
            <a:ext cx="1117600" cy="369332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SAMPLE</a:t>
            </a:r>
            <a:endParaRPr kumimoji="1" lang="ja-JP" altLang="en-US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50943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684</TotalTime>
  <Words>210</Words>
  <Application>Microsoft Office PowerPoint</Application>
  <PresentationFormat>ワイド画面</PresentationFormat>
  <Paragraphs>38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ＭＳ Ｐゴシック</vt:lpstr>
      <vt:lpstr>ＭＳ ゴシック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精選言文0304_芥川</dc:title>
  <dc:creator>USER</dc:creator>
  <cp:lastModifiedBy>USER</cp:lastModifiedBy>
  <cp:revision>1</cp:revision>
  <dcterms:created xsi:type="dcterms:W3CDTF">2021-09-03T08:26:07Z</dcterms:created>
  <dcterms:modified xsi:type="dcterms:W3CDTF">2025-05-22T10:41:10Z</dcterms:modified>
</cp:coreProperties>
</file>

<file path=docProps/thumbnail.jpeg>
</file>