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7" r:id="rId3"/>
    <p:sldId id="268" r:id="rId4"/>
    <p:sldId id="257" r:id="rId5"/>
    <p:sldId id="258" r:id="rId6"/>
    <p:sldId id="259" r:id="rId7"/>
    <p:sldId id="269" r:id="rId8"/>
    <p:sldId id="260" r:id="rId9"/>
    <p:sldId id="264" r:id="rId10"/>
    <p:sldId id="263" r:id="rId11"/>
    <p:sldId id="261" r:id="rId12"/>
    <p:sldId id="270" r:id="rId13"/>
    <p:sldId id="271" r:id="rId14"/>
    <p:sldId id="265" r:id="rId15"/>
    <p:sldId id="272" r:id="rId16"/>
    <p:sldId id="273" r:id="rId17"/>
    <p:sldId id="274" r:id="rId18"/>
    <p:sldId id="275" r:id="rId19"/>
    <p:sldId id="276"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1" autoAdjust="0"/>
    <p:restoredTop sz="94660"/>
  </p:normalViewPr>
  <p:slideViewPr>
    <p:cSldViewPr snapToGrid="0">
      <p:cViewPr varScale="1">
        <p:scale>
          <a:sx n="76" d="100"/>
          <a:sy n="76" d="100"/>
        </p:scale>
        <p:origin x="4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427588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678607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669272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798581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69729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1717896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933955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4027109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523976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1632890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9164131-1B91-4675-86E1-CB2F2E51F699}" type="datetimeFigureOut">
              <a:rPr kumimoji="1" lang="ja-JP" altLang="en-US" smtClean="0"/>
              <a:t>2025/5/22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4066650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64131-1B91-4675-86E1-CB2F2E51F699}" type="datetimeFigureOut">
              <a:rPr kumimoji="1" lang="ja-JP" altLang="en-US" smtClean="0"/>
              <a:t>2025/5/22</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97F0AB-DA09-4845-8DFE-F7F6E48570A5}" type="slidenum">
              <a:rPr kumimoji="1" lang="ja-JP" altLang="en-US" smtClean="0"/>
              <a:t>‹#›</a:t>
            </a:fld>
            <a:endParaRPr kumimoji="1" lang="ja-JP" altLang="en-US"/>
          </a:p>
        </p:txBody>
      </p:sp>
    </p:spTree>
    <p:extLst>
      <p:ext uri="{BB962C8B-B14F-4D97-AF65-F5344CB8AC3E}">
        <p14:creationId xmlns:p14="http://schemas.microsoft.com/office/powerpoint/2010/main" val="20038152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cstate="print">
            <a:extLst>
              <a:ext uri="{28A0092B-C50C-407E-A947-70E740481C1C}">
                <a14:useLocalDpi xmlns:a14="http://schemas.microsoft.com/office/drawing/2010/main" val="0"/>
              </a:ext>
            </a:extLst>
          </a:blip>
          <a:srcRect l="49809" r="13195"/>
          <a:stretch/>
        </p:blipFill>
        <p:spPr>
          <a:xfrm>
            <a:off x="0" y="889075"/>
            <a:ext cx="5524987" cy="5177196"/>
          </a:xfrm>
          <a:prstGeom prst="rect">
            <a:avLst/>
          </a:prstGeom>
        </p:spPr>
      </p:pic>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l="11438" r="63876"/>
          <a:stretch/>
        </p:blipFill>
        <p:spPr>
          <a:xfrm>
            <a:off x="5524987" y="889074"/>
            <a:ext cx="3661782" cy="5177195"/>
          </a:xfrm>
          <a:prstGeom prst="rect">
            <a:avLst/>
          </a:prstGeom>
          <a:effectLst>
            <a:softEdge rad="0"/>
          </a:effectLst>
        </p:spPr>
      </p:pic>
      <p:sp>
        <p:nvSpPr>
          <p:cNvPr id="4" name="縦書きタイトル 3"/>
          <p:cNvSpPr>
            <a:spLocks noGrp="1"/>
          </p:cNvSpPr>
          <p:nvPr>
            <p:ph type="title" orient="vert"/>
          </p:nvPr>
        </p:nvSpPr>
        <p:spPr>
          <a:xfrm>
            <a:off x="9891936" y="731987"/>
            <a:ext cx="1332396" cy="5811838"/>
          </a:xfrm>
        </p:spPr>
        <p:txBody>
          <a:bodyPr anchor="b">
            <a:normAutofit/>
          </a:bodyPr>
          <a:lstStyle/>
          <a:p>
            <a:r>
              <a:rPr kumimoji="1" lang="ja-JP" altLang="en-US" sz="8000" b="1" dirty="0">
                <a:latin typeface="游明朝 Demibold" panose="02020600000000000000" pitchFamily="18" charset="-128"/>
                <a:ea typeface="游明朝 Demibold" panose="02020600000000000000" pitchFamily="18" charset="-128"/>
              </a:rPr>
              <a:t>伊勢物語</a:t>
            </a:r>
          </a:p>
        </p:txBody>
      </p:sp>
      <p:sp>
        <p:nvSpPr>
          <p:cNvPr id="9" name="テキスト ボックス 8"/>
          <p:cNvSpPr txBox="1"/>
          <p:nvPr/>
        </p:nvSpPr>
        <p:spPr>
          <a:xfrm>
            <a:off x="192035" y="6066269"/>
            <a:ext cx="3790357" cy="314175"/>
          </a:xfrm>
          <a:prstGeom prst="rect">
            <a:avLst/>
          </a:prstGeom>
          <a:noFill/>
          <a:ln w="28575">
            <a:noFill/>
          </a:ln>
        </p:spPr>
        <p:txBody>
          <a:bodyPr vert="horz" wrap="square" lIns="0" tIns="108000" rIns="0" bIns="0" rtlCol="0" anchor="t">
            <a:normAutofit/>
          </a:bodyPr>
          <a:lstStyle/>
          <a:p>
            <a:pPr>
              <a:lnSpc>
                <a:spcPct val="100000"/>
              </a:lnSpc>
              <a:spcBef>
                <a:spcPts val="0"/>
              </a:spcBef>
            </a:pPr>
            <a:r>
              <a:rPr lang="ja-JP" altLang="en-US" sz="1050" dirty="0"/>
              <a:t>伊勢物語絵巻［</a:t>
            </a:r>
            <a:r>
              <a:rPr lang="en-US" altLang="ja-JP" sz="1050" dirty="0" err="1"/>
              <a:t>ColBase</a:t>
            </a:r>
            <a:r>
              <a:rPr lang="en-US" altLang="ja-JP" sz="1050" dirty="0"/>
              <a:t>/</a:t>
            </a:r>
            <a:r>
              <a:rPr lang="zh-TW" altLang="en-US" sz="1050" dirty="0"/>
              <a:t>東京国立博物館</a:t>
            </a:r>
            <a:r>
              <a:rPr lang="ja-JP" altLang="en-US" sz="1050" dirty="0"/>
              <a:t>］</a:t>
            </a:r>
            <a:endParaRPr kumimoji="1" lang="ja-JP" altLang="en-US" sz="1050" b="1" spc="-100" dirty="0">
              <a:solidFill>
                <a:schemeClr val="accent1"/>
              </a:solidFill>
              <a:latin typeface="游ゴシック Medium" panose="020B0500000000000000" pitchFamily="50" charset="-128"/>
              <a:ea typeface="游ゴシック Medium" panose="020B0500000000000000" pitchFamily="50" charset="-128"/>
            </a:endParaRPr>
          </a:p>
        </p:txBody>
      </p:sp>
      <p:sp>
        <p:nvSpPr>
          <p:cNvPr id="5" name="テキスト ボックス 4">
            <a:extLst>
              <a:ext uri="{FF2B5EF4-FFF2-40B4-BE49-F238E27FC236}">
                <a16:creationId xmlns:a16="http://schemas.microsoft.com/office/drawing/2014/main" id="{5AD995F0-1674-1484-237A-161A992B7456}"/>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0657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a:extLst>
              <a:ext uri="{FF2B5EF4-FFF2-40B4-BE49-F238E27FC236}">
                <a16:creationId xmlns:a16="http://schemas.microsoft.com/office/drawing/2014/main" id="{025FE3F6-33CF-C438-EB9C-E0C4C66C3A74}"/>
              </a:ext>
            </a:extLst>
          </p:cNvPr>
          <p:cNvSpPr txBox="1">
            <a:spLocks/>
          </p:cNvSpPr>
          <p:nvPr/>
        </p:nvSpPr>
        <p:spPr>
          <a:xfrm>
            <a:off x="8082116" y="457200"/>
            <a:ext cx="4109884"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芥川といふ川を率て行きければ、草の上に置きたりける露を、</a:t>
            </a:r>
            <a:endParaRPr kumimoji="1" lang="en-US" altLang="ja-JP"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「かれは何ぞ。」となむ男に問ひける。</a:t>
            </a: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endPar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p:txBody>
      </p:sp>
      <p:sp>
        <p:nvSpPr>
          <p:cNvPr id="3" name="縦書きテキスト プレースホルダー 1">
            <a:extLst>
              <a:ext uri="{FF2B5EF4-FFF2-40B4-BE49-F238E27FC236}">
                <a16:creationId xmlns:a16="http://schemas.microsoft.com/office/drawing/2014/main" id="{664A9AD1-399D-2BEB-2E40-29A088916F01}"/>
              </a:ext>
            </a:extLst>
          </p:cNvPr>
          <p:cNvSpPr txBox="1">
            <a:spLocks/>
          </p:cNvSpPr>
          <p:nvPr/>
        </p:nvSpPr>
        <p:spPr>
          <a:xfrm>
            <a:off x="4413304" y="457201"/>
            <a:ext cx="1980645" cy="6027734"/>
          </a:xfrm>
          <a:prstGeom prst="verticalScroll">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Ｑ</a:t>
            </a:r>
            <a:r>
              <a:rPr kumimoji="1" lang="ja-JP" altLang="en-US" b="1" i="0" u="none" strike="noStrike" kern="1200" cap="none" spc="0" normalizeH="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 </a:t>
            </a:r>
            <a:r>
              <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男はなぜ答えなかった　　</a:t>
            </a:r>
            <a:endParaRPr kumimoji="1" lang="en-US" altLang="ja-JP"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　のだろうか。　</a:t>
            </a:r>
            <a:endParaRPr kumimoji="1" lang="en-US" altLang="ja-JP"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endParaRPr>
          </a:p>
        </p:txBody>
      </p:sp>
      <p:sp>
        <p:nvSpPr>
          <p:cNvPr id="4" name="縦書きテキスト プレースホルダー 1">
            <a:extLst>
              <a:ext uri="{FF2B5EF4-FFF2-40B4-BE49-F238E27FC236}">
                <a16:creationId xmlns:a16="http://schemas.microsoft.com/office/drawing/2014/main" id="{E390F127-9301-2738-3521-03C7B7D5333B}"/>
              </a:ext>
            </a:extLst>
          </p:cNvPr>
          <p:cNvSpPr txBox="1">
            <a:spLocks/>
          </p:cNvSpPr>
          <p:nvPr/>
        </p:nvSpPr>
        <p:spPr>
          <a:xfrm>
            <a:off x="430094" y="830259"/>
            <a:ext cx="2960826" cy="5654675"/>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Ａ　追っ手が来ないか、女　</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　を取り返されないかと心</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　配し</a:t>
            </a: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、これからのことを</a:t>
            </a:r>
            <a:endParaRPr kumimoji="1" lang="en-US" altLang="ja-JP"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　思うと、答える余裕がな　</a:t>
            </a:r>
            <a:endParaRPr kumimoji="1" lang="en-US" altLang="ja-JP"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　かったから。</a:t>
            </a:r>
          </a:p>
        </p:txBody>
      </p:sp>
      <p:cxnSp>
        <p:nvCxnSpPr>
          <p:cNvPr id="5" name="直線コネクタ 4">
            <a:extLst>
              <a:ext uri="{FF2B5EF4-FFF2-40B4-BE49-F238E27FC236}">
                <a16:creationId xmlns:a16="http://schemas.microsoft.com/office/drawing/2014/main" id="{1451B90C-32CF-16CC-B052-A6E0462986C5}"/>
              </a:ext>
            </a:extLst>
          </p:cNvPr>
          <p:cNvCxnSpPr>
            <a:cxnSpLocks/>
          </p:cNvCxnSpPr>
          <p:nvPr/>
        </p:nvCxnSpPr>
        <p:spPr>
          <a:xfrm>
            <a:off x="9854443" y="748240"/>
            <a:ext cx="0" cy="584920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BBE8D161-DC87-934D-1F67-24AC7192A216}"/>
              </a:ext>
            </a:extLst>
          </p:cNvPr>
          <p:cNvCxnSpPr>
            <a:cxnSpLocks/>
          </p:cNvCxnSpPr>
          <p:nvPr/>
        </p:nvCxnSpPr>
        <p:spPr>
          <a:xfrm>
            <a:off x="8832058" y="564055"/>
            <a:ext cx="0" cy="76330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9AFA7C2F-49DB-97AA-97FB-3CD8F13CF8D5}"/>
              </a:ext>
            </a:extLst>
          </p:cNvPr>
          <p:cNvSpPr txBox="1"/>
          <p:nvPr/>
        </p:nvSpPr>
        <p:spPr>
          <a:xfrm>
            <a:off x="6011840" y="830260"/>
            <a:ext cx="2154436" cy="5654674"/>
          </a:xfrm>
          <a:prstGeom prst="rect">
            <a:avLst/>
          </a:prstGeom>
          <a:noFill/>
          <a:ln>
            <a:noFill/>
          </a:ln>
        </p:spPr>
        <p:txBody>
          <a:bodyPr vert="eaVert" wrap="square" rtlCol="0">
            <a:spAutoFit/>
          </a:bodyPr>
          <a:lstStyle/>
          <a:p>
            <a:pPr lvl="0">
              <a:lnSpc>
                <a:spcPct val="100000"/>
              </a:lnSpc>
              <a:spcBef>
                <a:spcPts val="0"/>
              </a:spcBef>
            </a:pPr>
            <a:r>
              <a:rPr lang="ja-JP" altLang="en-US" sz="3200" b="1" dirty="0">
                <a:solidFill>
                  <a:schemeClr val="accent2"/>
                </a:solidFill>
                <a:latin typeface="游ゴシック Medium" panose="020B0500000000000000" pitchFamily="50" charset="-128"/>
                <a:ea typeface="游ゴシック Medium" panose="020B0500000000000000" pitchFamily="50" charset="-128"/>
              </a:rPr>
              <a:t>女「かれ（＝草の上に置きた　</a:t>
            </a:r>
            <a:endParaRPr lang="en-US" altLang="ja-JP" sz="3200" b="1" dirty="0">
              <a:solidFill>
                <a:schemeClr val="accent2"/>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sz="3200" b="1" dirty="0">
                <a:solidFill>
                  <a:schemeClr val="accent2"/>
                </a:solidFill>
                <a:latin typeface="游ゴシック Medium" panose="020B0500000000000000" pitchFamily="50" charset="-128"/>
                <a:ea typeface="游ゴシック Medium" panose="020B0500000000000000" pitchFamily="50" charset="-128"/>
              </a:rPr>
              <a:t>　りける露）は何ぞ。」</a:t>
            </a:r>
            <a:endParaRPr lang="en-US" altLang="ja-JP" sz="3200" b="1" dirty="0">
              <a:solidFill>
                <a:schemeClr val="accent2"/>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3200" b="1" dirty="0">
                <a:solidFill>
                  <a:schemeClr val="accent2"/>
                </a:solidFill>
                <a:latin typeface="游ゴシック Medium" panose="020B0500000000000000" pitchFamily="50" charset="-128"/>
                <a:ea typeface="游ゴシック Medium" panose="020B0500000000000000" pitchFamily="50" charset="-128"/>
              </a:rPr>
              <a:t>男　答えない。</a:t>
            </a:r>
            <a:endParaRPr kumimoji="1" lang="en-US" altLang="ja-JP" sz="3200" b="1" dirty="0">
              <a:solidFill>
                <a:schemeClr val="accent2"/>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3200" b="1" dirty="0">
                <a:solidFill>
                  <a:schemeClr val="accent2"/>
                </a:solidFill>
                <a:latin typeface="游ゴシック Medium" panose="020B0500000000000000" pitchFamily="50" charset="-128"/>
                <a:ea typeface="游ゴシック Medium" panose="020B0500000000000000" pitchFamily="50" charset="-128"/>
              </a:rPr>
              <a:t>　　　  ↓　　　  </a:t>
            </a:r>
          </a:p>
        </p:txBody>
      </p:sp>
      <p:sp>
        <p:nvSpPr>
          <p:cNvPr id="13" name="テキスト ボックス 12">
            <a:extLst>
              <a:ext uri="{FF2B5EF4-FFF2-40B4-BE49-F238E27FC236}">
                <a16:creationId xmlns:a16="http://schemas.microsoft.com/office/drawing/2014/main" id="{F47BC912-89EA-1F06-DE5F-EAEAFF8710F7}"/>
              </a:ext>
            </a:extLst>
          </p:cNvPr>
          <p:cNvSpPr txBox="1"/>
          <p:nvPr/>
        </p:nvSpPr>
        <p:spPr>
          <a:xfrm>
            <a:off x="3358374" y="845505"/>
            <a:ext cx="1169551" cy="5654674"/>
          </a:xfrm>
          <a:prstGeom prst="rect">
            <a:avLst/>
          </a:prstGeom>
          <a:noFill/>
          <a:ln>
            <a:noFill/>
          </a:ln>
        </p:spPr>
        <p:txBody>
          <a:bodyPr vert="eaVert" wrap="square" rtlCol="0">
            <a:spAutoFit/>
          </a:bodyPr>
          <a:lstStyle/>
          <a:p>
            <a:pPr lvl="0">
              <a:lnSpc>
                <a:spcPct val="100000"/>
              </a:lnSpc>
              <a:spcBef>
                <a:spcPts val="0"/>
              </a:spcBef>
            </a:pPr>
            <a:r>
              <a:rPr kumimoji="1" lang="ja-JP" altLang="en-US" sz="2000" b="1" dirty="0">
                <a:solidFill>
                  <a:srgbClr val="00B050"/>
                </a:solidFill>
                <a:latin typeface="游ゴシック Medium" panose="020B0500000000000000" pitchFamily="50" charset="-128"/>
                <a:ea typeface="游ゴシック Medium" panose="020B0500000000000000" pitchFamily="50" charset="-128"/>
              </a:rPr>
              <a:t>◆</a:t>
            </a:r>
            <a:r>
              <a:rPr kumimoji="1" lang="ja-JP" altLang="en-US" sz="3200" b="1" dirty="0">
                <a:solidFill>
                  <a:srgbClr val="00B050"/>
                </a:solidFill>
                <a:latin typeface="游ゴシック Medium" panose="020B0500000000000000" pitchFamily="50" charset="-128"/>
                <a:ea typeface="游ゴシック Medium" panose="020B0500000000000000" pitchFamily="50" charset="-128"/>
              </a:rPr>
              <a:t>この時の男の心情を想像する　　</a:t>
            </a:r>
            <a:endParaRPr kumimoji="1"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sz="3200" b="1" dirty="0">
                <a:solidFill>
                  <a:srgbClr val="00B050"/>
                </a:solidFill>
                <a:latin typeface="游ゴシック Medium" panose="020B0500000000000000" pitchFamily="50" charset="-128"/>
                <a:ea typeface="游ゴシック Medium" panose="020B0500000000000000" pitchFamily="50" charset="-128"/>
              </a:rPr>
              <a:t>  </a:t>
            </a:r>
            <a:r>
              <a:rPr kumimoji="1" lang="ja-JP" altLang="en-US" sz="3200" b="1" dirty="0">
                <a:solidFill>
                  <a:srgbClr val="00B050"/>
                </a:solidFill>
                <a:latin typeface="游ゴシック Medium" panose="020B0500000000000000" pitchFamily="50" charset="-128"/>
                <a:ea typeface="游ゴシック Medium" panose="020B0500000000000000" pitchFamily="50" charset="-128"/>
              </a:rPr>
              <a:t>と</a:t>
            </a:r>
            <a:r>
              <a:rPr kumimoji="1" lang="en-US" altLang="ja-JP" sz="3200" b="1" dirty="0">
                <a:solidFill>
                  <a:srgbClr val="00B050"/>
                </a:solidFill>
                <a:latin typeface="游ゴシック Medium" panose="020B0500000000000000" pitchFamily="50" charset="-128"/>
                <a:ea typeface="游ゴシック Medium" panose="020B0500000000000000" pitchFamily="50" charset="-128"/>
              </a:rPr>
              <a:t>…</a:t>
            </a:r>
            <a:r>
              <a:rPr kumimoji="1" lang="ja-JP" altLang="en-US" sz="3200" b="1" dirty="0">
                <a:solidFill>
                  <a:srgbClr val="00B050"/>
                </a:solidFill>
                <a:latin typeface="游ゴシック Medium" panose="020B0500000000000000" pitchFamily="50" charset="-128"/>
                <a:ea typeface="游ゴシック Medium" panose="020B0500000000000000" pitchFamily="50" charset="-128"/>
              </a:rPr>
              <a:t>。　　  </a:t>
            </a:r>
          </a:p>
        </p:txBody>
      </p:sp>
      <p:sp>
        <p:nvSpPr>
          <p:cNvPr id="6" name="テキスト ボックス 5">
            <a:extLst>
              <a:ext uri="{FF2B5EF4-FFF2-40B4-BE49-F238E27FC236}">
                <a16:creationId xmlns:a16="http://schemas.microsoft.com/office/drawing/2014/main" id="{B622A937-8EDB-412E-D81F-679D259613F6}"/>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1934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a:extLst>
              <a:ext uri="{FF2B5EF4-FFF2-40B4-BE49-F238E27FC236}">
                <a16:creationId xmlns:a16="http://schemas.microsoft.com/office/drawing/2014/main" id="{8DE29BE0-91BD-4127-90EB-ABA207A1F035}"/>
              </a:ext>
            </a:extLst>
          </p:cNvPr>
          <p:cNvSpPr>
            <a:spLocks noGrp="1"/>
          </p:cNvSpPr>
          <p:nvPr/>
        </p:nvSpPr>
        <p:spPr>
          <a:xfrm>
            <a:off x="7660704" y="504497"/>
            <a:ext cx="4531296" cy="6232054"/>
          </a:xfrm>
          <a:prstGeom prst="rect">
            <a:avLst/>
          </a:prstGeom>
        </p:spPr>
        <p:txBody>
          <a:bodyPr vert="eaVert">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200" dirty="0">
                <a:solidFill>
                  <a:sysClr val="windowText" lastClr="000000"/>
                </a:solidFill>
                <a:latin typeface="游明朝 Demibold" panose="02020600000000000000" pitchFamily="18" charset="-128"/>
                <a:ea typeface="游明朝 Demibold" panose="02020600000000000000" pitchFamily="18" charset="-128"/>
              </a:rPr>
              <a:t>鬼ある所とも知らで、神さへいといみじう鳴り、雨もいたう降りければ、あばらなる蔵に、女をば奥に押し入れて、</a:t>
            </a:r>
          </a:p>
          <a:p>
            <a:endParaRPr lang="ja-JP" altLang="en-US" dirty="0">
              <a:solidFill>
                <a:sysClr val="windowText" lastClr="000000"/>
              </a:solidFill>
              <a:latin typeface="游明朝 Demibold" panose="02020600000000000000" pitchFamily="18" charset="-128"/>
              <a:ea typeface="游明朝 Demibold" panose="02020600000000000000" pitchFamily="18" charset="-128"/>
            </a:endParaRPr>
          </a:p>
        </p:txBody>
      </p:sp>
      <p:sp>
        <p:nvSpPr>
          <p:cNvPr id="4" name="縦書きテキスト プレースホルダー 1">
            <a:extLst>
              <a:ext uri="{FF2B5EF4-FFF2-40B4-BE49-F238E27FC236}">
                <a16:creationId xmlns:a16="http://schemas.microsoft.com/office/drawing/2014/main" id="{20530AFC-2AFE-3591-D627-476020E9EE1B}"/>
              </a:ext>
            </a:extLst>
          </p:cNvPr>
          <p:cNvSpPr txBox="1">
            <a:spLocks/>
          </p:cNvSpPr>
          <p:nvPr/>
        </p:nvSpPr>
        <p:spPr>
          <a:xfrm>
            <a:off x="4217872" y="830261"/>
            <a:ext cx="1563495" cy="5654675"/>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lang="ja-JP" altLang="en-US" b="1" dirty="0">
                <a:solidFill>
                  <a:srgbClr val="FF0000"/>
                </a:solidFill>
                <a:latin typeface="游ゴシック Medium" panose="020B0500000000000000" pitchFamily="50" charset="-128"/>
                <a:ea typeface="游ゴシック Medium" panose="020B0500000000000000" pitchFamily="50" charset="-128"/>
              </a:rPr>
              <a:t>Ａ　押し入れて</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　</a:t>
            </a:r>
            <a:endParaRPr kumimoji="1" lang="ja-JP" altLang="en-US" sz="2800"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cxnSp>
        <p:nvCxnSpPr>
          <p:cNvPr id="5" name="直線コネクタ 4">
            <a:extLst>
              <a:ext uri="{FF2B5EF4-FFF2-40B4-BE49-F238E27FC236}">
                <a16:creationId xmlns:a16="http://schemas.microsoft.com/office/drawing/2014/main" id="{2F6D3CD0-9E2A-0CEA-EDF8-759F25AC1DDD}"/>
              </a:ext>
            </a:extLst>
          </p:cNvPr>
          <p:cNvCxnSpPr>
            <a:cxnSpLocks/>
          </p:cNvCxnSpPr>
          <p:nvPr/>
        </p:nvCxnSpPr>
        <p:spPr>
          <a:xfrm>
            <a:off x="11692352" y="504497"/>
            <a:ext cx="0" cy="370174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縦書きテキスト プレースホルダー 1">
            <a:extLst>
              <a:ext uri="{FF2B5EF4-FFF2-40B4-BE49-F238E27FC236}">
                <a16:creationId xmlns:a16="http://schemas.microsoft.com/office/drawing/2014/main" id="{F0BE9CE7-4981-306F-F79A-7DAD606C0D22}"/>
              </a:ext>
            </a:extLst>
          </p:cNvPr>
          <p:cNvSpPr txBox="1">
            <a:spLocks/>
          </p:cNvSpPr>
          <p:nvPr/>
        </p:nvSpPr>
        <p:spPr>
          <a:xfrm>
            <a:off x="2338535" y="830261"/>
            <a:ext cx="2649926" cy="5654675"/>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　</a:t>
            </a:r>
            <a:r>
              <a:rPr lang="ja-JP" altLang="en-US" b="1" dirty="0">
                <a:solidFill>
                  <a:srgbClr val="00B050"/>
                </a:solidFill>
                <a:latin typeface="游ゴシック Medium" panose="020B0500000000000000" pitchFamily="50" charset="-128"/>
                <a:ea typeface="游ゴシック Medium" panose="020B0500000000000000" pitchFamily="50" charset="-128"/>
              </a:rPr>
              <a:t> </a:t>
            </a:r>
            <a:r>
              <a:rPr lang="ja-JP" altLang="en-US" sz="2800" b="1" dirty="0">
                <a:solidFill>
                  <a:srgbClr val="00B050"/>
                </a:solidFill>
                <a:latin typeface="游ゴシック Medium" panose="020B0500000000000000" pitchFamily="50" charset="-128"/>
                <a:ea typeface="游ゴシック Medium" panose="020B0500000000000000" pitchFamily="50" charset="-128"/>
              </a:rPr>
              <a:t>「神さへいといみじう鳴り、</a:t>
            </a:r>
            <a:endParaRPr lang="en-US" altLang="ja-JP" sz="28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defRPr/>
            </a:pPr>
            <a:r>
              <a:rPr lang="ja-JP" altLang="en-US" sz="2800" b="1" dirty="0">
                <a:solidFill>
                  <a:srgbClr val="00B050"/>
                </a:solidFill>
                <a:latin typeface="游ゴシック Medium" panose="020B0500000000000000" pitchFamily="50" charset="-128"/>
                <a:ea typeface="游ゴシック Medium" panose="020B0500000000000000" pitchFamily="50" charset="-128"/>
              </a:rPr>
              <a:t>　　  雨もいたう降りければ」</a:t>
            </a:r>
            <a:endParaRPr lang="en-US" altLang="ja-JP" sz="28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ja-JP" altLang="en-US" sz="2800" b="1" dirty="0">
                <a:solidFill>
                  <a:srgbClr val="00B050"/>
                </a:solidFill>
                <a:latin typeface="游ゴシック Medium" panose="020B0500000000000000" pitchFamily="50" charset="-128"/>
                <a:ea typeface="游ゴシック Medium" panose="020B0500000000000000" pitchFamily="50" charset="-128"/>
              </a:rPr>
              <a:t>　　→挿入句</a:t>
            </a:r>
            <a:endParaRPr kumimoji="1" lang="ja-JP" altLang="en-US" sz="2800"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sp>
        <p:nvSpPr>
          <p:cNvPr id="7" name="縦書きテキスト プレースホルダー 1">
            <a:extLst>
              <a:ext uri="{FF2B5EF4-FFF2-40B4-BE49-F238E27FC236}">
                <a16:creationId xmlns:a16="http://schemas.microsoft.com/office/drawing/2014/main" id="{A4CD2459-955F-98DF-B4AC-4BEDBB2B9C46}"/>
              </a:ext>
            </a:extLst>
          </p:cNvPr>
          <p:cNvSpPr txBox="1">
            <a:spLocks/>
          </p:cNvSpPr>
          <p:nvPr/>
        </p:nvSpPr>
        <p:spPr>
          <a:xfrm>
            <a:off x="6078384" y="558141"/>
            <a:ext cx="1941942" cy="5926794"/>
          </a:xfrm>
          <a:prstGeom prst="verticalScroll">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Ｑ「鬼ある所とも知らで」</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　は、どの語句にかかるか。</a:t>
            </a:r>
          </a:p>
        </p:txBody>
      </p:sp>
      <p:sp>
        <p:nvSpPr>
          <p:cNvPr id="8" name="テキスト ボックス 7"/>
          <p:cNvSpPr txBox="1"/>
          <p:nvPr/>
        </p:nvSpPr>
        <p:spPr>
          <a:xfrm>
            <a:off x="318348" y="367990"/>
            <a:ext cx="2161038" cy="6116945"/>
          </a:xfrm>
          <a:prstGeom prst="rect">
            <a:avLst/>
          </a:prstGeom>
          <a:solidFill>
            <a:schemeClr val="accent4">
              <a:lumMod val="20000"/>
              <a:lumOff val="80000"/>
            </a:schemeClr>
          </a:solidFill>
          <a:ln w="28575">
            <a:noFill/>
          </a:ln>
        </p:spPr>
        <p:txBody>
          <a:bodyPr vert="eaVert" wrap="square" lIns="0" tIns="252000" rIns="180000" bIns="0" rtlCol="0" anchor="t">
            <a:noAutofit/>
          </a:bodyPr>
          <a:lstStyle/>
          <a:p>
            <a:pPr>
              <a:lnSpc>
                <a:spcPts val="4500"/>
              </a:lnSpc>
              <a:spcBef>
                <a:spcPts val="0"/>
              </a:spcBef>
            </a:pPr>
            <a:r>
              <a:rPr lang="ja-JP" altLang="en-US" sz="2800" b="1" dirty="0"/>
              <a:t>いた・し</a:t>
            </a:r>
            <a:r>
              <a:rPr lang="en-US" altLang="ja-JP" sz="2800" dirty="0"/>
              <a:t>【</a:t>
            </a:r>
            <a:r>
              <a:rPr lang="ja-JP" altLang="en-US" sz="2800" b="1" dirty="0"/>
              <a:t>甚し</a:t>
            </a:r>
            <a:r>
              <a:rPr lang="en-US" altLang="ja-JP" sz="2800" dirty="0"/>
              <a:t>】</a:t>
            </a:r>
            <a:r>
              <a:rPr lang="ja-JP" altLang="en-US" sz="2800" dirty="0"/>
              <a:t>［形ク］</a:t>
            </a:r>
            <a:endParaRPr lang="en-US" altLang="ja-JP" sz="2800" dirty="0"/>
          </a:p>
          <a:p>
            <a:pPr>
              <a:lnSpc>
                <a:spcPts val="4500"/>
              </a:lnSpc>
              <a:spcBef>
                <a:spcPts val="0"/>
              </a:spcBef>
            </a:pPr>
            <a:r>
              <a:rPr lang="ja-JP" altLang="en-US" sz="2800" dirty="0">
                <a:solidFill>
                  <a:srgbClr val="C00000"/>
                </a:solidFill>
              </a:rPr>
              <a:t>❶</a:t>
            </a:r>
            <a:r>
              <a:rPr lang="ja-JP" altLang="en-US" sz="2800" b="1" dirty="0">
                <a:solidFill>
                  <a:srgbClr val="C00000"/>
                </a:solidFill>
              </a:rPr>
              <a:t>程度がはなはだしい</a:t>
            </a:r>
            <a:r>
              <a:rPr lang="ja-JP" altLang="en-US" sz="2800" dirty="0">
                <a:solidFill>
                  <a:srgbClr val="C00000"/>
                </a:solidFill>
              </a:rPr>
              <a:t>。</a:t>
            </a:r>
            <a:r>
              <a:rPr lang="ja-JP" altLang="en-US" sz="2800" b="1" dirty="0">
                <a:solidFill>
                  <a:srgbClr val="C00000"/>
                </a:solidFill>
              </a:rPr>
              <a:t>ひどい。</a:t>
            </a:r>
            <a:endParaRPr lang="en-US" altLang="ja-JP" sz="2800" b="1" dirty="0">
              <a:solidFill>
                <a:srgbClr val="C00000"/>
              </a:solidFill>
            </a:endParaRPr>
          </a:p>
          <a:p>
            <a:pPr>
              <a:lnSpc>
                <a:spcPts val="4500"/>
              </a:lnSpc>
              <a:spcBef>
                <a:spcPts val="0"/>
              </a:spcBef>
            </a:pPr>
            <a:r>
              <a:rPr lang="ja-JP" altLang="en-US" sz="2800" b="1" dirty="0"/>
              <a:t>❷すばらしい。りっぱだ。</a:t>
            </a:r>
            <a:endParaRPr kumimoji="1" lang="ja-JP" altLang="en-US" sz="3600" b="1" spc="-100" dirty="0">
              <a:latin typeface="游明朝 Demibold" panose="02020600000000000000" pitchFamily="18" charset="-128"/>
              <a:ea typeface="游明朝 Demibold" panose="02020600000000000000" pitchFamily="18" charset="-128"/>
            </a:endParaRPr>
          </a:p>
        </p:txBody>
      </p:sp>
      <p:sp>
        <p:nvSpPr>
          <p:cNvPr id="3" name="テキスト ボックス 2">
            <a:extLst>
              <a:ext uri="{FF2B5EF4-FFF2-40B4-BE49-F238E27FC236}">
                <a16:creationId xmlns:a16="http://schemas.microsoft.com/office/drawing/2014/main" id="{3FD73A23-61F4-9F2C-C120-9EB9B2C7D990}"/>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278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cstate="print">
            <a:extLst>
              <a:ext uri="{28A0092B-C50C-407E-A947-70E740481C1C}">
                <a14:useLocalDpi xmlns:a14="http://schemas.microsoft.com/office/drawing/2010/main" val="0"/>
              </a:ext>
            </a:extLst>
          </a:blip>
          <a:srcRect l="39110" r="38452"/>
          <a:stretch/>
        </p:blipFill>
        <p:spPr>
          <a:xfrm>
            <a:off x="-72180" y="0"/>
            <a:ext cx="4460791" cy="6865271"/>
          </a:xfrm>
          <a:prstGeom prst="rect">
            <a:avLst/>
          </a:prstGeom>
        </p:spPr>
      </p:pic>
      <p:sp>
        <p:nvSpPr>
          <p:cNvPr id="2" name="縦書きテキスト プレースホルダー 1">
            <a:extLst>
              <a:ext uri="{FF2B5EF4-FFF2-40B4-BE49-F238E27FC236}">
                <a16:creationId xmlns:a16="http://schemas.microsoft.com/office/drawing/2014/main" id="{333A47E8-60A4-85B8-F0C7-58B9584A0FFB}"/>
              </a:ext>
            </a:extLst>
          </p:cNvPr>
          <p:cNvSpPr>
            <a:spLocks noGrp="1"/>
          </p:cNvSpPr>
          <p:nvPr/>
        </p:nvSpPr>
        <p:spPr>
          <a:xfrm>
            <a:off x="10874476" y="504497"/>
            <a:ext cx="1317523" cy="6232054"/>
          </a:xfrm>
          <a:prstGeom prst="rect">
            <a:avLst/>
          </a:prstGeom>
        </p:spPr>
        <p:txBody>
          <a:bodyPr vert="eaVert">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200" dirty="0">
                <a:solidFill>
                  <a:schemeClr val="accent5"/>
                </a:solidFill>
                <a:latin typeface="游明朝 Demibold" panose="02020600000000000000" pitchFamily="18" charset="-128"/>
                <a:ea typeface="游明朝 Demibold" panose="02020600000000000000" pitchFamily="18" charset="-128"/>
              </a:rPr>
              <a:t>「あばらなる蔵」でのできごと</a:t>
            </a:r>
          </a:p>
          <a:p>
            <a:endParaRPr lang="ja-JP" altLang="en-US" dirty="0">
              <a:solidFill>
                <a:sysClr val="windowText" lastClr="000000"/>
              </a:solidFill>
              <a:latin typeface="游明朝 Demibold" panose="02020600000000000000" pitchFamily="18" charset="-128"/>
              <a:ea typeface="游明朝 Demibold" panose="02020600000000000000" pitchFamily="18" charset="-128"/>
            </a:endParaRPr>
          </a:p>
        </p:txBody>
      </p:sp>
      <p:sp>
        <p:nvSpPr>
          <p:cNvPr id="3" name="縦書きテキスト プレースホルダー 1">
            <a:extLst>
              <a:ext uri="{FF2B5EF4-FFF2-40B4-BE49-F238E27FC236}">
                <a16:creationId xmlns:a16="http://schemas.microsoft.com/office/drawing/2014/main" id="{B446BAA5-A0BB-CC61-B8B0-37A80B286BA1}"/>
              </a:ext>
            </a:extLst>
          </p:cNvPr>
          <p:cNvSpPr txBox="1">
            <a:spLocks/>
          </p:cNvSpPr>
          <p:nvPr/>
        </p:nvSpPr>
        <p:spPr>
          <a:xfrm>
            <a:off x="9304637" y="511768"/>
            <a:ext cx="1569839" cy="6353503"/>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・道のりが遠く、夜も更けてしまった。</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・雷が鳴り、雨もひどく降っている。</a:t>
            </a:r>
          </a:p>
        </p:txBody>
      </p:sp>
      <p:sp>
        <p:nvSpPr>
          <p:cNvPr id="6" name="縦書きテキスト プレースホルダー 1">
            <a:extLst>
              <a:ext uri="{FF2B5EF4-FFF2-40B4-BE49-F238E27FC236}">
                <a16:creationId xmlns:a16="http://schemas.microsoft.com/office/drawing/2014/main" id="{E69F3BD9-9CCD-822C-A343-5A0007B2E92D}"/>
              </a:ext>
            </a:extLst>
          </p:cNvPr>
          <p:cNvSpPr txBox="1">
            <a:spLocks/>
          </p:cNvSpPr>
          <p:nvPr/>
        </p:nvSpPr>
        <p:spPr>
          <a:xfrm>
            <a:off x="6757613" y="1408670"/>
            <a:ext cx="2905748" cy="5164998"/>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　</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・鬼のいる所とも知らず、女を</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蔵の奥に無理矢理入れる。</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・弓と故簶を持って戸口に座る。</a:t>
            </a:r>
          </a:p>
        </p:txBody>
      </p:sp>
      <p:sp>
        <p:nvSpPr>
          <p:cNvPr id="5" name="縦書きテキスト プレースホルダー 1">
            <a:extLst>
              <a:ext uri="{FF2B5EF4-FFF2-40B4-BE49-F238E27FC236}">
                <a16:creationId xmlns:a16="http://schemas.microsoft.com/office/drawing/2014/main" id="{83109E14-CA34-FF90-B060-2E59EB45190E}"/>
              </a:ext>
            </a:extLst>
          </p:cNvPr>
          <p:cNvSpPr txBox="1">
            <a:spLocks/>
          </p:cNvSpPr>
          <p:nvPr/>
        </p:nvSpPr>
        <p:spPr>
          <a:xfrm>
            <a:off x="6110955" y="479490"/>
            <a:ext cx="966815" cy="590629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32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rPr>
              <a:t>「はや夜も明けなむ」</a:t>
            </a:r>
            <a:endParaRPr kumimoji="1" lang="en-US" altLang="ja-JP" sz="32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endParaRPr>
          </a:p>
        </p:txBody>
      </p:sp>
      <p:sp>
        <p:nvSpPr>
          <p:cNvPr id="8" name="縦書きテキスト プレースホルダー 1">
            <a:extLst>
              <a:ext uri="{FF2B5EF4-FFF2-40B4-BE49-F238E27FC236}">
                <a16:creationId xmlns:a16="http://schemas.microsoft.com/office/drawing/2014/main" id="{2B7FAA43-EBF3-01DF-BA3E-05BAA89895C3}"/>
              </a:ext>
            </a:extLst>
          </p:cNvPr>
          <p:cNvSpPr txBox="1">
            <a:spLocks/>
          </p:cNvSpPr>
          <p:nvPr/>
        </p:nvSpPr>
        <p:spPr>
          <a:xfrm>
            <a:off x="4676204" y="1408670"/>
            <a:ext cx="1527771" cy="5327881"/>
          </a:xfrm>
          <a:prstGeom prst="rect">
            <a:avLst/>
          </a:prstGeom>
          <a:ln w="19050">
            <a:solidFill>
              <a:srgbClr val="00B050"/>
            </a:solidFill>
            <a:prstDash val="sysDot"/>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＊なむ　願望の終助詞</a:t>
            </a:r>
            <a:endParaRPr kumimoji="1" lang="en-US" altLang="ja-JP"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a:t>
            </a:r>
            <a:r>
              <a:rPr kumimoji="1" lang="en-US" altLang="ja-JP"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a:t>
            </a: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してほしい</a:t>
            </a:r>
            <a:endParaRPr kumimoji="1" lang="en-US" altLang="ja-JP"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活用語の未然形に付く。</a:t>
            </a:r>
          </a:p>
        </p:txBody>
      </p:sp>
      <p:sp>
        <p:nvSpPr>
          <p:cNvPr id="12" name="テキスト ボックス 11">
            <a:extLst>
              <a:ext uri="{FF2B5EF4-FFF2-40B4-BE49-F238E27FC236}">
                <a16:creationId xmlns:a16="http://schemas.microsoft.com/office/drawing/2014/main" id="{CC9CC679-FEC6-CD16-9641-3D14C3BD6763}"/>
              </a:ext>
            </a:extLst>
          </p:cNvPr>
          <p:cNvSpPr txBox="1"/>
          <p:nvPr/>
        </p:nvSpPr>
        <p:spPr>
          <a:xfrm>
            <a:off x="8260521" y="708219"/>
            <a:ext cx="504000" cy="504000"/>
          </a:xfrm>
          <a:prstGeom prst="rect">
            <a:avLst/>
          </a:prstGeom>
          <a:noFill/>
          <a:ln w="19050">
            <a:solidFill>
              <a:schemeClr val="accent2"/>
            </a:solidFill>
          </a:ln>
        </p:spPr>
        <p:txBody>
          <a:bodyPr vert="eaVert" wrap="square" lIns="0" tIns="0" rIns="0" bIns="0" rtlCol="0" anchor="ctr">
            <a:spAutoFit/>
          </a:bodyPr>
          <a:lstStyle/>
          <a:p>
            <a:pPr algn="ctr"/>
            <a:r>
              <a:rPr kumimoji="1" lang="ja-JP" altLang="en-US" sz="2800" b="1" dirty="0">
                <a:solidFill>
                  <a:schemeClr val="accent2"/>
                </a:solidFill>
                <a:latin typeface="游ゴシック Medium" panose="020B0500000000000000" pitchFamily="50" charset="-128"/>
                <a:ea typeface="游ゴシック Medium" panose="020B0500000000000000" pitchFamily="50" charset="-128"/>
              </a:rPr>
              <a:t>男</a:t>
            </a:r>
          </a:p>
        </p:txBody>
      </p:sp>
      <p:sp>
        <p:nvSpPr>
          <p:cNvPr id="9" name="テキスト ボックス 8"/>
          <p:cNvSpPr txBox="1"/>
          <p:nvPr/>
        </p:nvSpPr>
        <p:spPr>
          <a:xfrm>
            <a:off x="90742" y="6432143"/>
            <a:ext cx="3790357" cy="314175"/>
          </a:xfrm>
          <a:prstGeom prst="rect">
            <a:avLst/>
          </a:prstGeom>
          <a:noFill/>
          <a:ln w="28575">
            <a:noFill/>
          </a:ln>
        </p:spPr>
        <p:txBody>
          <a:bodyPr vert="horz" wrap="square" lIns="0" tIns="108000" rIns="0" bIns="0" rtlCol="0" anchor="t">
            <a:normAutofit/>
          </a:bodyPr>
          <a:lstStyle/>
          <a:p>
            <a:pPr>
              <a:lnSpc>
                <a:spcPct val="100000"/>
              </a:lnSpc>
              <a:spcBef>
                <a:spcPts val="0"/>
              </a:spcBef>
            </a:pPr>
            <a:r>
              <a:rPr lang="ja-JP" altLang="en-US" sz="1050" dirty="0"/>
              <a:t>伊勢物語絵巻［</a:t>
            </a:r>
            <a:r>
              <a:rPr lang="en-US" altLang="ja-JP" sz="1050" dirty="0" err="1"/>
              <a:t>ColBase</a:t>
            </a:r>
            <a:r>
              <a:rPr lang="en-US" altLang="ja-JP" sz="1050" dirty="0"/>
              <a:t>/</a:t>
            </a:r>
            <a:r>
              <a:rPr lang="zh-TW" altLang="en-US" sz="1050" dirty="0"/>
              <a:t>東京国立博物館</a:t>
            </a:r>
            <a:r>
              <a:rPr lang="ja-JP" altLang="en-US" sz="1050" dirty="0"/>
              <a:t>］</a:t>
            </a:r>
            <a:endParaRPr kumimoji="1" lang="ja-JP" altLang="en-US" sz="1050" b="1" spc="-100" dirty="0">
              <a:solidFill>
                <a:schemeClr val="accent1"/>
              </a:solidFill>
              <a:latin typeface="游ゴシック Medium" panose="020B0500000000000000" pitchFamily="50" charset="-128"/>
              <a:ea typeface="游ゴシック Medium" panose="020B0500000000000000" pitchFamily="50" charset="-128"/>
            </a:endParaRPr>
          </a:p>
        </p:txBody>
      </p:sp>
      <p:sp>
        <p:nvSpPr>
          <p:cNvPr id="7" name="テキスト ボックス 6">
            <a:extLst>
              <a:ext uri="{FF2B5EF4-FFF2-40B4-BE49-F238E27FC236}">
                <a16:creationId xmlns:a16="http://schemas.microsoft.com/office/drawing/2014/main" id="{D2B97AB2-857A-AE18-ED31-F5D77CB37843}"/>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6265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縦書きテキスト プレースホルダー 1">
            <a:extLst>
              <a:ext uri="{FF2B5EF4-FFF2-40B4-BE49-F238E27FC236}">
                <a16:creationId xmlns:a16="http://schemas.microsoft.com/office/drawing/2014/main" id="{A4CD2459-955F-98DF-B4AC-4BEDBB2B9C46}"/>
              </a:ext>
            </a:extLst>
          </p:cNvPr>
          <p:cNvSpPr txBox="1">
            <a:spLocks/>
          </p:cNvSpPr>
          <p:nvPr/>
        </p:nvSpPr>
        <p:spPr>
          <a:xfrm>
            <a:off x="9766840" y="591594"/>
            <a:ext cx="1941942" cy="5926794"/>
          </a:xfrm>
          <a:prstGeom prst="verticalScroll">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  次の「なむ」の品詞</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と意味は？ </a:t>
            </a:r>
          </a:p>
        </p:txBody>
      </p:sp>
      <p:sp>
        <p:nvSpPr>
          <p:cNvPr id="14" name="縦書きテキスト プレースホルダー 1">
            <a:extLst>
              <a:ext uri="{FF2B5EF4-FFF2-40B4-BE49-F238E27FC236}">
                <a16:creationId xmlns:a16="http://schemas.microsoft.com/office/drawing/2014/main" id="{BFF76CA8-F0ED-9A14-25FB-E9A4FEDF9D13}"/>
              </a:ext>
            </a:extLst>
          </p:cNvPr>
          <p:cNvSpPr txBox="1">
            <a:spLocks/>
          </p:cNvSpPr>
          <p:nvPr/>
        </p:nvSpPr>
        <p:spPr>
          <a:xfrm>
            <a:off x="2031189" y="829014"/>
            <a:ext cx="2999429" cy="5451953"/>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Ａ　</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50000"/>
              </a:lnSpc>
              <a:spcBef>
                <a:spcPts val="0"/>
              </a:spcBef>
            </a:pPr>
            <a:r>
              <a:rPr lang="en-US" altLang="ja-JP" b="1" dirty="0">
                <a:solidFill>
                  <a:srgbClr val="FF0000"/>
                </a:solidFill>
                <a:latin typeface="游ゴシック Medium" panose="020B0500000000000000" pitchFamily="50" charset="-128"/>
                <a:ea typeface="游ゴシック Medium" panose="020B0500000000000000" pitchFamily="50" charset="-128"/>
              </a:rPr>
              <a:t>1</a:t>
            </a:r>
            <a:r>
              <a:rPr lang="ja-JP" altLang="en-US" b="1" dirty="0">
                <a:solidFill>
                  <a:srgbClr val="FF0000"/>
                </a:solidFill>
                <a:latin typeface="游ゴシック Medium" panose="020B0500000000000000" pitchFamily="50" charset="-128"/>
                <a:ea typeface="游ゴシック Medium" panose="020B0500000000000000" pitchFamily="50" charset="-128"/>
              </a:rPr>
              <a:t>係助詞で、意味は強意。</a:t>
            </a:r>
          </a:p>
          <a:p>
            <a:pPr lvl="0">
              <a:lnSpc>
                <a:spcPct val="150000"/>
              </a:lnSpc>
              <a:spcBef>
                <a:spcPts val="0"/>
              </a:spcBef>
            </a:pPr>
            <a:r>
              <a:rPr lang="en-US" altLang="ja-JP" b="1" dirty="0">
                <a:solidFill>
                  <a:srgbClr val="FF0000"/>
                </a:solidFill>
                <a:latin typeface="游ゴシック Medium" panose="020B0500000000000000" pitchFamily="50" charset="-128"/>
                <a:ea typeface="游ゴシック Medium" panose="020B0500000000000000" pitchFamily="50" charset="-128"/>
              </a:rPr>
              <a:t>2</a:t>
            </a:r>
            <a:r>
              <a:rPr lang="ja-JP" altLang="en-US" b="1" dirty="0">
                <a:solidFill>
                  <a:srgbClr val="FF0000"/>
                </a:solidFill>
                <a:latin typeface="游ゴシック Medium" panose="020B0500000000000000" pitchFamily="50" charset="-128"/>
                <a:ea typeface="游ゴシック Medium" panose="020B0500000000000000" pitchFamily="50" charset="-128"/>
              </a:rPr>
              <a:t>終助詞で、意味は願望。</a:t>
            </a:r>
          </a:p>
        </p:txBody>
      </p:sp>
      <p:grpSp>
        <p:nvGrpSpPr>
          <p:cNvPr id="3" name="グループ化 2"/>
          <p:cNvGrpSpPr/>
          <p:nvPr/>
        </p:nvGrpSpPr>
        <p:grpSpPr>
          <a:xfrm>
            <a:off x="5804444" y="591594"/>
            <a:ext cx="3645894" cy="5417145"/>
            <a:chOff x="5804444" y="591594"/>
            <a:chExt cx="3645894" cy="5417145"/>
          </a:xfrm>
        </p:grpSpPr>
        <p:sp>
          <p:nvSpPr>
            <p:cNvPr id="2" name="縦書きテキスト プレースホルダー 1">
              <a:extLst>
                <a:ext uri="{FF2B5EF4-FFF2-40B4-BE49-F238E27FC236}">
                  <a16:creationId xmlns:a16="http://schemas.microsoft.com/office/drawing/2014/main" id="{1F00804B-0DA9-7C30-5C84-0C281D21338F}"/>
                </a:ext>
              </a:extLst>
            </p:cNvPr>
            <p:cNvSpPr txBox="1">
              <a:spLocks/>
            </p:cNvSpPr>
            <p:nvPr/>
          </p:nvSpPr>
          <p:spPr>
            <a:xfrm>
              <a:off x="5804444" y="591594"/>
              <a:ext cx="3645894" cy="5417145"/>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1" lang="en-US" altLang="ja-JP"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1</a:t>
              </a: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「かれは何ぞ。」となむ</a:t>
              </a:r>
              <a:endParaRPr kumimoji="1" lang="en-US" altLang="ja-JP"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      男に問ひける。</a:t>
              </a:r>
              <a:endParaRPr lang="en-US" altLang="ja-JP" sz="3200" dirty="0">
                <a:solidFill>
                  <a:sysClr val="windowText" lastClr="000000"/>
                </a:solidFill>
                <a:latin typeface="游明朝 Demibold" panose="02020600000000000000" pitchFamily="18" charset="-128"/>
                <a:ea typeface="游明朝 Demibold" panose="02020600000000000000" pitchFamily="18" charset="-128"/>
              </a:endParaRPr>
            </a:p>
            <a:p>
              <a:pPr>
                <a:lnSpc>
                  <a:spcPct val="150000"/>
                </a:lnSpc>
                <a:spcBef>
                  <a:spcPts val="1200"/>
                </a:spcBef>
                <a:defRPr/>
              </a:pPr>
              <a:r>
                <a:rPr lang="en-US" altLang="ja-JP" sz="3200" b="1" dirty="0">
                  <a:latin typeface="游明朝 Demibold" panose="02020600000000000000" pitchFamily="18" charset="-128"/>
                  <a:ea typeface="游明朝 Demibold" panose="02020600000000000000" pitchFamily="18" charset="-128"/>
                </a:rPr>
                <a:t>2</a:t>
              </a:r>
              <a:r>
                <a:rPr lang="ja-JP" altLang="en-US" sz="3200" b="1" dirty="0">
                  <a:latin typeface="游明朝 Demibold" panose="02020600000000000000" pitchFamily="18" charset="-128"/>
                  <a:ea typeface="游明朝 Demibold" panose="02020600000000000000" pitchFamily="18" charset="-128"/>
                </a:rPr>
                <a:t>「はや夜も明けなむ」と</a:t>
              </a:r>
              <a:endParaRPr lang="en-US" altLang="ja-JP" sz="3200" b="1" dirty="0">
                <a:latin typeface="游明朝 Demibold" panose="02020600000000000000" pitchFamily="18" charset="-128"/>
                <a:ea typeface="游明朝 Demibold" panose="02020600000000000000" pitchFamily="18" charset="-128"/>
              </a:endParaRPr>
            </a:p>
            <a:p>
              <a:pPr>
                <a:lnSpc>
                  <a:spcPct val="150000"/>
                </a:lnSpc>
                <a:spcBef>
                  <a:spcPts val="0"/>
                </a:spcBef>
                <a:defRPr/>
              </a:pPr>
              <a:r>
                <a:rPr lang="en-US" altLang="ja-JP" sz="3200" b="1" dirty="0">
                  <a:latin typeface="游明朝 Demibold" panose="02020600000000000000" pitchFamily="18" charset="-128"/>
                  <a:ea typeface="游明朝 Demibold" panose="02020600000000000000" pitchFamily="18" charset="-128"/>
                </a:rPr>
                <a:t>      </a:t>
              </a:r>
              <a:r>
                <a:rPr lang="ja-JP" altLang="en-US" sz="3200" b="1" dirty="0" err="1">
                  <a:latin typeface="游明朝 Demibold" panose="02020600000000000000" pitchFamily="18" charset="-128"/>
                  <a:ea typeface="游明朝 Demibold" panose="02020600000000000000" pitchFamily="18" charset="-128"/>
                </a:rPr>
                <a:t>思ひつつゐ</a:t>
              </a:r>
              <a:r>
                <a:rPr lang="ja-JP" altLang="en-US" sz="3200" b="1" dirty="0">
                  <a:latin typeface="游明朝 Demibold" panose="02020600000000000000" pitchFamily="18" charset="-128"/>
                  <a:ea typeface="游明朝 Demibold" panose="02020600000000000000" pitchFamily="18" charset="-128"/>
                </a:rPr>
                <a:t>たりける。</a:t>
              </a:r>
              <a:endParaRPr lang="en-US" altLang="ja-JP" sz="3200" b="1" dirty="0">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endPar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p:txBody>
        </p:sp>
        <p:grpSp>
          <p:nvGrpSpPr>
            <p:cNvPr id="40" name="グループ化 39">
              <a:extLst>
                <a:ext uri="{FF2B5EF4-FFF2-40B4-BE49-F238E27FC236}">
                  <a16:creationId xmlns:a16="http://schemas.microsoft.com/office/drawing/2014/main" id="{43BD24F6-4249-29E2-11E9-4111F44286EA}"/>
                </a:ext>
              </a:extLst>
            </p:cNvPr>
            <p:cNvGrpSpPr/>
            <p:nvPr/>
          </p:nvGrpSpPr>
          <p:grpSpPr>
            <a:xfrm>
              <a:off x="9214371" y="4866138"/>
              <a:ext cx="78656" cy="905069"/>
              <a:chOff x="9946718" y="1012122"/>
              <a:chExt cx="50800" cy="376928"/>
            </a:xfrm>
          </p:grpSpPr>
          <p:cxnSp>
            <p:nvCxnSpPr>
              <p:cNvPr id="41" name="直線コネクタ 40">
                <a:extLst>
                  <a:ext uri="{FF2B5EF4-FFF2-40B4-BE49-F238E27FC236}">
                    <a16:creationId xmlns:a16="http://schemas.microsoft.com/office/drawing/2014/main" id="{202D048B-CB57-6A77-4314-B96DD7DC815A}"/>
                  </a:ext>
                </a:extLst>
              </p:cNvPr>
              <p:cNvCxnSpPr/>
              <p:nvPr/>
            </p:nvCxnSpPr>
            <p:spPr>
              <a:xfrm>
                <a:off x="99467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C2D90C5A-2376-1993-7F23-2EB58D034C0F}"/>
                  </a:ext>
                </a:extLst>
              </p:cNvPr>
              <p:cNvCxnSpPr/>
              <p:nvPr/>
            </p:nvCxnSpPr>
            <p:spPr>
              <a:xfrm>
                <a:off x="99975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43BD24F6-4249-29E2-11E9-4111F44286EA}"/>
                </a:ext>
              </a:extLst>
            </p:cNvPr>
            <p:cNvGrpSpPr/>
            <p:nvPr/>
          </p:nvGrpSpPr>
          <p:grpSpPr>
            <a:xfrm>
              <a:off x="7588063" y="4123673"/>
              <a:ext cx="78656" cy="905069"/>
              <a:chOff x="9946718" y="1012122"/>
              <a:chExt cx="50800" cy="376928"/>
            </a:xfrm>
          </p:grpSpPr>
          <p:cxnSp>
            <p:nvCxnSpPr>
              <p:cNvPr id="16" name="直線コネクタ 15">
                <a:extLst>
                  <a:ext uri="{FF2B5EF4-FFF2-40B4-BE49-F238E27FC236}">
                    <a16:creationId xmlns:a16="http://schemas.microsoft.com/office/drawing/2014/main" id="{202D048B-CB57-6A77-4314-B96DD7DC815A}"/>
                  </a:ext>
                </a:extLst>
              </p:cNvPr>
              <p:cNvCxnSpPr/>
              <p:nvPr/>
            </p:nvCxnSpPr>
            <p:spPr>
              <a:xfrm>
                <a:off x="99467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C2D90C5A-2376-1993-7F23-2EB58D034C0F}"/>
                  </a:ext>
                </a:extLst>
              </p:cNvPr>
              <p:cNvCxnSpPr/>
              <p:nvPr/>
            </p:nvCxnSpPr>
            <p:spPr>
              <a:xfrm>
                <a:off x="99975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4" name="テキスト ボックス 3">
            <a:extLst>
              <a:ext uri="{FF2B5EF4-FFF2-40B4-BE49-F238E27FC236}">
                <a16:creationId xmlns:a16="http://schemas.microsoft.com/office/drawing/2014/main" id="{60FDDEDD-69F8-7C38-793E-B2FE2254550D}"/>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12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a:extLst>
              <a:ext uri="{FF2B5EF4-FFF2-40B4-BE49-F238E27FC236}">
                <a16:creationId xmlns:a16="http://schemas.microsoft.com/office/drawing/2014/main" id="{29D4311B-869B-741F-88A0-CFFDEBC283D9}"/>
              </a:ext>
            </a:extLst>
          </p:cNvPr>
          <p:cNvSpPr txBox="1">
            <a:spLocks/>
          </p:cNvSpPr>
          <p:nvPr/>
        </p:nvSpPr>
        <p:spPr>
          <a:xfrm>
            <a:off x="10023538" y="565779"/>
            <a:ext cx="1751869" cy="590629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早く夜が明けてほしい。</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p:txBody>
      </p:sp>
      <p:sp>
        <p:nvSpPr>
          <p:cNvPr id="3" name="縦書きテキスト プレースホルダー 1">
            <a:extLst>
              <a:ext uri="{FF2B5EF4-FFF2-40B4-BE49-F238E27FC236}">
                <a16:creationId xmlns:a16="http://schemas.microsoft.com/office/drawing/2014/main" id="{E578F589-DEE3-5BAF-6392-4EF75AA29CE1}"/>
              </a:ext>
            </a:extLst>
          </p:cNvPr>
          <p:cNvSpPr txBox="1">
            <a:spLocks/>
          </p:cNvSpPr>
          <p:nvPr/>
        </p:nvSpPr>
        <p:spPr>
          <a:xfrm>
            <a:off x="8120698" y="1059065"/>
            <a:ext cx="1751869" cy="5413003"/>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rPr>
              <a:t>「あなや。」</a:t>
            </a:r>
            <a:endParaRPr kumimoji="1" lang="en-US" altLang="ja-JP"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→雷の音で聞こえない。</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p:txBody>
      </p:sp>
      <p:sp>
        <p:nvSpPr>
          <p:cNvPr id="4" name="縦書きテキスト プレースホルダー 1">
            <a:extLst>
              <a:ext uri="{FF2B5EF4-FFF2-40B4-BE49-F238E27FC236}">
                <a16:creationId xmlns:a16="http://schemas.microsoft.com/office/drawing/2014/main" id="{FFBDC60C-AD44-AFC7-F615-5ED29BB3D4DE}"/>
              </a:ext>
            </a:extLst>
          </p:cNvPr>
          <p:cNvSpPr txBox="1">
            <a:spLocks/>
          </p:cNvSpPr>
          <p:nvPr/>
        </p:nvSpPr>
        <p:spPr>
          <a:xfrm>
            <a:off x="6352207" y="565779"/>
            <a:ext cx="1768491" cy="590629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lang="ja-JP" altLang="en-US" sz="2800" b="1" dirty="0">
                <a:solidFill>
                  <a:schemeClr val="accent2"/>
                </a:solidFill>
                <a:latin typeface="游ゴシック Medium" panose="020B0500000000000000" pitchFamily="50" charset="-128"/>
                <a:ea typeface="游ゴシック Medium" panose="020B0500000000000000" pitchFamily="50" charset="-128"/>
              </a:rPr>
              <a:t>夜が明けると女はいなくなっていた。</a:t>
            </a:r>
            <a:endParaRPr lang="en-US" altLang="ja-JP" sz="2800" b="1" dirty="0">
              <a:solidFill>
                <a:schemeClr val="accent2"/>
              </a:solidFill>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p:txBody>
      </p:sp>
      <p:sp>
        <p:nvSpPr>
          <p:cNvPr id="5" name="縦書きテキスト プレースホルダー 1">
            <a:extLst>
              <a:ext uri="{FF2B5EF4-FFF2-40B4-BE49-F238E27FC236}">
                <a16:creationId xmlns:a16="http://schemas.microsoft.com/office/drawing/2014/main" id="{82827384-8072-BB4E-97A0-8D864C26A485}"/>
              </a:ext>
            </a:extLst>
          </p:cNvPr>
          <p:cNvSpPr txBox="1">
            <a:spLocks/>
          </p:cNvSpPr>
          <p:nvPr/>
        </p:nvSpPr>
        <p:spPr>
          <a:xfrm>
            <a:off x="4873880" y="565779"/>
            <a:ext cx="1751869" cy="590629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p:txBody>
      </p:sp>
      <p:sp>
        <p:nvSpPr>
          <p:cNvPr id="6" name="縦書きテキスト プレースホルダー 1">
            <a:extLst>
              <a:ext uri="{FF2B5EF4-FFF2-40B4-BE49-F238E27FC236}">
                <a16:creationId xmlns:a16="http://schemas.microsoft.com/office/drawing/2014/main" id="{98596848-93B1-CBFF-DFDF-F1F157BB2CD5}"/>
              </a:ext>
            </a:extLst>
          </p:cNvPr>
          <p:cNvSpPr txBox="1">
            <a:spLocks/>
          </p:cNvSpPr>
          <p:nvPr/>
        </p:nvSpPr>
        <p:spPr>
          <a:xfrm>
            <a:off x="4947066" y="1010625"/>
            <a:ext cx="1296366" cy="5520599"/>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rPr>
              <a:t>「足ずりをして泣けども</a:t>
            </a:r>
            <a:endParaRPr kumimoji="1" lang="en-US" altLang="ja-JP"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rPr>
              <a:t>　かひなし」</a:t>
            </a:r>
            <a:endParaRPr kumimoji="1" lang="en-US" altLang="ja-JP"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endParaRPr>
          </a:p>
        </p:txBody>
      </p:sp>
      <p:sp>
        <p:nvSpPr>
          <p:cNvPr id="7" name="縦書きテキスト プレースホルダー 1">
            <a:extLst>
              <a:ext uri="{FF2B5EF4-FFF2-40B4-BE49-F238E27FC236}">
                <a16:creationId xmlns:a16="http://schemas.microsoft.com/office/drawing/2014/main" id="{405137DC-4DE0-FD08-DA96-60BD89CF043B}"/>
              </a:ext>
            </a:extLst>
          </p:cNvPr>
          <p:cNvSpPr txBox="1">
            <a:spLocks/>
          </p:cNvSpPr>
          <p:nvPr/>
        </p:nvSpPr>
        <p:spPr>
          <a:xfrm>
            <a:off x="9399603" y="1059066"/>
            <a:ext cx="1590588" cy="590629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pP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　　　　　↓ところが</a:t>
            </a:r>
            <a:r>
              <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a:t>
            </a:r>
            <a:r>
              <a:rPr kumimoji="1" lang="ja-JP" altLang="en-US"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rPr>
              <a:t>。</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pPr>
            <a:r>
              <a:rPr kumimoji="1" lang="ja-JP" altLang="en-US" sz="2800" b="1" i="0" u="none" strike="noStrike" kern="1200" cap="none" spc="0" normalizeH="0" baseline="0" noProof="0" dirty="0">
                <a:ln>
                  <a:noFill/>
                </a:ln>
                <a:effectLst/>
                <a:uLnTx/>
                <a:uFillTx/>
                <a:latin typeface="游明朝 Demibold" panose="02020600000000000000" pitchFamily="18" charset="-128"/>
                <a:ea typeface="游明朝 Demibold" panose="02020600000000000000" pitchFamily="18" charset="-128"/>
              </a:rPr>
              <a:t>「鬼はや一口に食ひてけり」</a:t>
            </a:r>
            <a:endParaRPr kumimoji="1" lang="en-US" altLang="ja-JP" sz="2800" b="1" i="0" u="none" strike="noStrike" kern="1200" cap="none" spc="0" normalizeH="0" baseline="0" noProof="0" dirty="0">
              <a:ln>
                <a:noFill/>
              </a:ln>
              <a:solidFill>
                <a:schemeClr val="accent2"/>
              </a:solidFill>
              <a:effectLst/>
              <a:uLnTx/>
              <a:uFillTx/>
              <a:latin typeface="游ゴシック Medium" panose="020B0500000000000000" pitchFamily="50" charset="-128"/>
              <a:ea typeface="游ゴシック Medium" panose="020B0500000000000000" pitchFamily="50" charset="-128"/>
            </a:endParaRPr>
          </a:p>
        </p:txBody>
      </p:sp>
      <p:sp>
        <p:nvSpPr>
          <p:cNvPr id="8" name="テキスト ボックス 7">
            <a:extLst>
              <a:ext uri="{FF2B5EF4-FFF2-40B4-BE49-F238E27FC236}">
                <a16:creationId xmlns:a16="http://schemas.microsoft.com/office/drawing/2014/main" id="{92D7902D-5A29-480B-7230-3284B2E613E6}"/>
              </a:ext>
            </a:extLst>
          </p:cNvPr>
          <p:cNvSpPr txBox="1"/>
          <p:nvPr/>
        </p:nvSpPr>
        <p:spPr>
          <a:xfrm>
            <a:off x="10962640" y="565779"/>
            <a:ext cx="504000" cy="504000"/>
          </a:xfrm>
          <a:prstGeom prst="rect">
            <a:avLst/>
          </a:prstGeom>
          <a:noFill/>
          <a:ln w="19050">
            <a:solidFill>
              <a:schemeClr val="accent2"/>
            </a:solidFill>
          </a:ln>
        </p:spPr>
        <p:txBody>
          <a:bodyPr vert="eaVert" wrap="square" lIns="0" tIns="0" rIns="0" bIns="0" rtlCol="0" anchor="ctr">
            <a:spAutoFit/>
          </a:bodyPr>
          <a:lstStyle/>
          <a:p>
            <a:pPr algn="ctr"/>
            <a:r>
              <a:rPr kumimoji="1" lang="ja-JP" altLang="en-US" sz="2800" b="1" dirty="0">
                <a:solidFill>
                  <a:schemeClr val="accent2"/>
                </a:solidFill>
                <a:latin typeface="游ゴシック Medium" panose="020B0500000000000000" pitchFamily="50" charset="-128"/>
                <a:ea typeface="游ゴシック Medium" panose="020B0500000000000000" pitchFamily="50" charset="-128"/>
              </a:rPr>
              <a:t>男</a:t>
            </a:r>
          </a:p>
        </p:txBody>
      </p:sp>
      <p:sp>
        <p:nvSpPr>
          <p:cNvPr id="10" name="テキスト ボックス 9">
            <a:extLst>
              <a:ext uri="{FF2B5EF4-FFF2-40B4-BE49-F238E27FC236}">
                <a16:creationId xmlns:a16="http://schemas.microsoft.com/office/drawing/2014/main" id="{02A8F811-4A5C-0BC9-FF88-6B3C7947EBEE}"/>
              </a:ext>
            </a:extLst>
          </p:cNvPr>
          <p:cNvSpPr txBox="1"/>
          <p:nvPr/>
        </p:nvSpPr>
        <p:spPr>
          <a:xfrm>
            <a:off x="8744632" y="565779"/>
            <a:ext cx="504000" cy="504000"/>
          </a:xfrm>
          <a:prstGeom prst="rect">
            <a:avLst/>
          </a:prstGeom>
          <a:noFill/>
          <a:ln w="19050">
            <a:solidFill>
              <a:schemeClr val="accent2"/>
            </a:solidFill>
          </a:ln>
        </p:spPr>
        <p:txBody>
          <a:bodyPr vert="eaVert" wrap="square" lIns="0" tIns="0" rIns="0" bIns="0" rtlCol="0" anchor="ctr">
            <a:spAutoFit/>
          </a:bodyPr>
          <a:lstStyle/>
          <a:p>
            <a:pPr algn="ctr"/>
            <a:r>
              <a:rPr kumimoji="1" lang="ja-JP" altLang="en-US" sz="2800" b="1" dirty="0">
                <a:solidFill>
                  <a:schemeClr val="accent2"/>
                </a:solidFill>
                <a:latin typeface="游ゴシック Medium" panose="020B0500000000000000" pitchFamily="50" charset="-128"/>
                <a:ea typeface="游ゴシック Medium" panose="020B0500000000000000" pitchFamily="50" charset="-128"/>
              </a:rPr>
              <a:t>女</a:t>
            </a:r>
          </a:p>
        </p:txBody>
      </p:sp>
      <p:sp>
        <p:nvSpPr>
          <p:cNvPr id="11" name="テキスト ボックス 10">
            <a:extLst>
              <a:ext uri="{FF2B5EF4-FFF2-40B4-BE49-F238E27FC236}">
                <a16:creationId xmlns:a16="http://schemas.microsoft.com/office/drawing/2014/main" id="{92D7902D-5A29-480B-7230-3284B2E613E6}"/>
              </a:ext>
            </a:extLst>
          </p:cNvPr>
          <p:cNvSpPr txBox="1"/>
          <p:nvPr/>
        </p:nvSpPr>
        <p:spPr>
          <a:xfrm>
            <a:off x="5630656" y="565779"/>
            <a:ext cx="504000" cy="504000"/>
          </a:xfrm>
          <a:prstGeom prst="rect">
            <a:avLst/>
          </a:prstGeom>
          <a:noFill/>
          <a:ln w="19050">
            <a:solidFill>
              <a:schemeClr val="accent2"/>
            </a:solidFill>
          </a:ln>
        </p:spPr>
        <p:txBody>
          <a:bodyPr vert="eaVert" wrap="square" lIns="0" tIns="0" rIns="0" bIns="0" rtlCol="0" anchor="ctr">
            <a:spAutoFit/>
          </a:bodyPr>
          <a:lstStyle/>
          <a:p>
            <a:pPr algn="ctr"/>
            <a:r>
              <a:rPr kumimoji="1" lang="ja-JP" altLang="en-US" sz="2800" b="1" dirty="0">
                <a:solidFill>
                  <a:schemeClr val="accent2"/>
                </a:solidFill>
                <a:latin typeface="游ゴシック Medium" panose="020B0500000000000000" pitchFamily="50" charset="-128"/>
                <a:ea typeface="游ゴシック Medium" panose="020B0500000000000000" pitchFamily="50" charset="-128"/>
              </a:rPr>
              <a:t>男</a:t>
            </a:r>
          </a:p>
        </p:txBody>
      </p:sp>
      <p:sp>
        <p:nvSpPr>
          <p:cNvPr id="12" name="テキスト ボックス 11"/>
          <p:cNvSpPr txBox="1"/>
          <p:nvPr/>
        </p:nvSpPr>
        <p:spPr>
          <a:xfrm>
            <a:off x="1050325" y="458284"/>
            <a:ext cx="3048650" cy="6013784"/>
          </a:xfrm>
          <a:prstGeom prst="rect">
            <a:avLst/>
          </a:prstGeom>
          <a:solidFill>
            <a:schemeClr val="accent4">
              <a:lumMod val="20000"/>
              <a:lumOff val="80000"/>
            </a:schemeClr>
          </a:solidFill>
          <a:ln w="28575">
            <a:noFill/>
          </a:ln>
        </p:spPr>
        <p:txBody>
          <a:bodyPr vert="eaVert" wrap="square" lIns="0" tIns="216000" rIns="0" bIns="0" rtlCol="0" anchor="ctr">
            <a:noAutofit/>
          </a:bodyPr>
          <a:lstStyle/>
          <a:p>
            <a:pPr>
              <a:lnSpc>
                <a:spcPts val="4800"/>
              </a:lnSpc>
              <a:spcBef>
                <a:spcPts val="0"/>
              </a:spcBef>
            </a:pPr>
            <a:r>
              <a:rPr lang="ja-JP" altLang="en-US" sz="3200" b="1" dirty="0" err="1"/>
              <a:t>かひ</a:t>
            </a:r>
            <a:r>
              <a:rPr lang="en-US" altLang="ja-JP" sz="3200" b="1" dirty="0"/>
              <a:t>‐</a:t>
            </a:r>
            <a:r>
              <a:rPr lang="ja-JP" altLang="en-US" sz="3200" b="1" dirty="0"/>
              <a:t>な・し</a:t>
            </a:r>
            <a:endParaRPr lang="en-US" altLang="ja-JP" sz="3200" b="1" dirty="0"/>
          </a:p>
          <a:p>
            <a:pPr>
              <a:lnSpc>
                <a:spcPts val="4800"/>
              </a:lnSpc>
              <a:spcBef>
                <a:spcPts val="0"/>
              </a:spcBef>
            </a:pPr>
            <a:r>
              <a:rPr lang="ja-JP" altLang="en-US" sz="3200" dirty="0"/>
              <a:t>　</a:t>
            </a:r>
            <a:r>
              <a:rPr lang="en-US" altLang="ja-JP" sz="2800" dirty="0"/>
              <a:t>【</a:t>
            </a:r>
            <a:r>
              <a:rPr lang="ja-JP" altLang="en-US" sz="2800" dirty="0"/>
              <a:t>甲斐無し・効無し</a:t>
            </a:r>
            <a:r>
              <a:rPr lang="en-US" altLang="ja-JP" sz="2800" dirty="0"/>
              <a:t>】</a:t>
            </a:r>
            <a:r>
              <a:rPr lang="ja-JP" altLang="en-US" sz="2800" dirty="0"/>
              <a:t> ［形ク］</a:t>
            </a:r>
            <a:endParaRPr lang="en-US" altLang="ja-JP" sz="2800" dirty="0"/>
          </a:p>
          <a:p>
            <a:pPr>
              <a:lnSpc>
                <a:spcPts val="4800"/>
              </a:lnSpc>
              <a:spcBef>
                <a:spcPts val="0"/>
              </a:spcBef>
            </a:pPr>
            <a:r>
              <a:rPr lang="ja-JP" altLang="en-US" sz="3200" dirty="0"/>
              <a:t>❶</a:t>
            </a:r>
            <a:r>
              <a:rPr lang="ja-JP" altLang="en-US" sz="3200" b="1" dirty="0"/>
              <a:t>ききめがない</a:t>
            </a:r>
            <a:r>
              <a:rPr lang="ja-JP" altLang="en-US" sz="3200" dirty="0"/>
              <a:t>。</a:t>
            </a:r>
            <a:endParaRPr lang="en-US" altLang="ja-JP" sz="3200" dirty="0"/>
          </a:p>
          <a:p>
            <a:pPr>
              <a:lnSpc>
                <a:spcPts val="4800"/>
              </a:lnSpc>
              <a:spcBef>
                <a:spcPts val="0"/>
              </a:spcBef>
            </a:pPr>
            <a:r>
              <a:rPr lang="ja-JP" altLang="en-US" sz="3200" dirty="0">
                <a:solidFill>
                  <a:srgbClr val="FF0000"/>
                </a:solidFill>
              </a:rPr>
              <a:t>❷</a:t>
            </a:r>
            <a:r>
              <a:rPr lang="ja-JP" altLang="en-US" sz="3200" b="1" dirty="0">
                <a:solidFill>
                  <a:srgbClr val="FF0000"/>
                </a:solidFill>
              </a:rPr>
              <a:t>しかたがない</a:t>
            </a:r>
            <a:r>
              <a:rPr lang="ja-JP" altLang="en-US" sz="3200" dirty="0">
                <a:solidFill>
                  <a:srgbClr val="FF0000"/>
                </a:solidFill>
              </a:rPr>
              <a:t>。</a:t>
            </a:r>
            <a:endParaRPr lang="en-US" altLang="ja-JP" sz="3200" dirty="0">
              <a:solidFill>
                <a:srgbClr val="FF0000"/>
              </a:solidFill>
            </a:endParaRPr>
          </a:p>
          <a:p>
            <a:pPr>
              <a:lnSpc>
                <a:spcPts val="4800"/>
              </a:lnSpc>
            </a:pPr>
            <a:r>
              <a:rPr lang="ja-JP" altLang="en-US" sz="3200" dirty="0"/>
              <a:t>❶</a:t>
            </a:r>
            <a:r>
              <a:rPr lang="ja-JP" altLang="en-US" sz="3200" b="1" dirty="0"/>
              <a:t>とるに足りない</a:t>
            </a:r>
            <a:r>
              <a:rPr lang="ja-JP" altLang="en-US" sz="3200" dirty="0"/>
              <a:t>。</a:t>
            </a:r>
            <a:endParaRPr lang="en-US" altLang="ja-JP" sz="3200" dirty="0"/>
          </a:p>
        </p:txBody>
      </p:sp>
      <p:sp>
        <p:nvSpPr>
          <p:cNvPr id="9" name="テキスト ボックス 8">
            <a:extLst>
              <a:ext uri="{FF2B5EF4-FFF2-40B4-BE49-F238E27FC236}">
                <a16:creationId xmlns:a16="http://schemas.microsoft.com/office/drawing/2014/main" id="{A29AE62D-A940-98C0-87A2-6B174D629378}"/>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4218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p:cNvSpPr txBox="1">
            <a:spLocks/>
          </p:cNvSpPr>
          <p:nvPr/>
        </p:nvSpPr>
        <p:spPr>
          <a:xfrm>
            <a:off x="9657921" y="256478"/>
            <a:ext cx="2323171" cy="6601522"/>
          </a:xfrm>
          <a:prstGeom prst="rect">
            <a:avLst/>
          </a:prstGeom>
        </p:spPr>
        <p:txBody>
          <a:bodyPr vert="eaVert" lIns="0" tIns="72000" rIns="0" bIns="0">
            <a:no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白玉か何</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ぞと</a:t>
            </a:r>
            <a:r>
              <a:rPr lang="ja-JP" altLang="en-US" dirty="0">
                <a:solidFill>
                  <a:sysClr val="windowText" lastClr="000000"/>
                </a:solidFill>
                <a:latin typeface="游明朝 Demibold" panose="02020600000000000000" pitchFamily="18" charset="-128"/>
                <a:ea typeface="游明朝 Demibold" panose="02020600000000000000" pitchFamily="18" charset="-128"/>
              </a:rPr>
              <a:t>人の問ひし時</a:t>
            </a:r>
          </a:p>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　露と答へて</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消えなま</a:t>
            </a:r>
            <a:r>
              <a:rPr lang="ja-JP" altLang="en-US" dirty="0">
                <a:solidFill>
                  <a:sysClr val="windowText" lastClr="000000"/>
                </a:solidFill>
                <a:latin typeface="游明朝 Demibold" panose="02020600000000000000" pitchFamily="18" charset="-128"/>
                <a:ea typeface="游明朝 Demibold" panose="02020600000000000000" pitchFamily="18" charset="-128"/>
              </a:rPr>
              <a:t>しものを</a:t>
            </a:r>
          </a:p>
        </p:txBody>
      </p:sp>
      <p:sp>
        <p:nvSpPr>
          <p:cNvPr id="12" name="縦書きテキスト プレースホルダー 1"/>
          <p:cNvSpPr txBox="1">
            <a:spLocks/>
          </p:cNvSpPr>
          <p:nvPr/>
        </p:nvSpPr>
        <p:spPr>
          <a:xfrm>
            <a:off x="1037064" y="618389"/>
            <a:ext cx="3720025" cy="612987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1200"/>
              </a:spcAft>
              <a:defRPr/>
            </a:pPr>
            <a:r>
              <a:rPr lang="ja-JP" altLang="en-US" sz="3200" b="1" dirty="0">
                <a:solidFill>
                  <a:srgbClr val="00B050"/>
                </a:solidFill>
                <a:latin typeface="游ゴシック Medium" panose="020B0500000000000000" pitchFamily="50" charset="-128"/>
                <a:ea typeface="游ゴシック Medium" panose="020B0500000000000000" pitchFamily="50" charset="-128"/>
              </a:rPr>
              <a:t>人（＝女）「真珠かしら、</a:t>
            </a:r>
            <a:endParaRPr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spcAft>
                <a:spcPts val="1200"/>
              </a:spcAft>
              <a:defRPr/>
            </a:pPr>
            <a:r>
              <a:rPr lang="en-US" altLang="ja-JP" sz="3200" b="1" dirty="0">
                <a:solidFill>
                  <a:srgbClr val="00B050"/>
                </a:solidFill>
                <a:latin typeface="游ゴシック Medium" panose="020B0500000000000000" pitchFamily="50" charset="-128"/>
                <a:ea typeface="游ゴシック Medium" panose="020B0500000000000000" pitchFamily="50" charset="-128"/>
              </a:rPr>
              <a:t>                     </a:t>
            </a:r>
            <a:r>
              <a:rPr lang="ja-JP" altLang="en-US" sz="3200" b="1" dirty="0">
                <a:solidFill>
                  <a:srgbClr val="00B050"/>
                </a:solidFill>
                <a:latin typeface="游ゴシック Medium" panose="020B0500000000000000" pitchFamily="50" charset="-128"/>
                <a:ea typeface="游ゴシック Medium" panose="020B0500000000000000" pitchFamily="50" charset="-128"/>
              </a:rPr>
              <a:t>何かしら。」</a:t>
            </a:r>
          </a:p>
          <a:p>
            <a:pPr lvl="0">
              <a:lnSpc>
                <a:spcPct val="100000"/>
              </a:lnSpc>
              <a:spcBef>
                <a:spcPts val="0"/>
              </a:spcBef>
              <a:spcAft>
                <a:spcPts val="1200"/>
              </a:spcAft>
              <a:defRPr/>
            </a:pPr>
            <a:r>
              <a:rPr lang="ja-JP" altLang="en-US" sz="3200" b="1" dirty="0">
                <a:solidFill>
                  <a:srgbClr val="00B050"/>
                </a:solidFill>
                <a:latin typeface="游ゴシック Medium" panose="020B0500000000000000" pitchFamily="50" charset="-128"/>
                <a:ea typeface="游ゴシック Medium" panose="020B0500000000000000" pitchFamily="50" charset="-128"/>
              </a:rPr>
              <a:t>男　　　   「あれは露ですよ。」</a:t>
            </a:r>
          </a:p>
        </p:txBody>
      </p:sp>
      <p:sp>
        <p:nvSpPr>
          <p:cNvPr id="17" name="縦書きテキスト プレースホルダー 1"/>
          <p:cNvSpPr txBox="1">
            <a:spLocks/>
          </p:cNvSpPr>
          <p:nvPr/>
        </p:nvSpPr>
        <p:spPr>
          <a:xfrm>
            <a:off x="5071222" y="618389"/>
            <a:ext cx="1080000" cy="5414421"/>
          </a:xfrm>
          <a:prstGeom prst="rect">
            <a:avLst/>
          </a:prstGeom>
          <a:ln w="28575">
            <a:noFill/>
          </a:ln>
        </p:spPr>
        <p:txBody>
          <a:bodyPr vert="eaVert" lIns="0" tIns="72000" rIns="0" bIns="0" anchor="ctr">
            <a:normAutofit fontScale="92500" lnSpcReduction="20000"/>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20000"/>
              </a:lnSpc>
              <a:spcBef>
                <a:spcPts val="0"/>
              </a:spcBef>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Ａ  </a:t>
            </a:r>
            <a:r>
              <a:rPr lang="ja-JP" altLang="en-US" b="1" dirty="0">
                <a:solidFill>
                  <a:srgbClr val="FF0000"/>
                </a:solidFill>
                <a:latin typeface="游ゴシック Medium" panose="020B0500000000000000" pitchFamily="50" charset="-128"/>
                <a:ea typeface="游ゴシック Medium" panose="020B0500000000000000" pitchFamily="50" charset="-128"/>
              </a:rPr>
              <a:t>「白玉か何</a:t>
            </a:r>
            <a:r>
              <a:rPr lang="ja-JP" altLang="en-US" b="1" dirty="0" err="1">
                <a:solidFill>
                  <a:srgbClr val="FF0000"/>
                </a:solidFill>
                <a:latin typeface="游ゴシック Medium" panose="020B0500000000000000" pitchFamily="50" charset="-128"/>
                <a:ea typeface="游ゴシック Medium" panose="020B0500000000000000" pitchFamily="50" charset="-128"/>
              </a:rPr>
              <a:t>ぞ</a:t>
            </a:r>
            <a:r>
              <a:rPr lang="ja-JP" altLang="en-US" b="1" dirty="0">
                <a:solidFill>
                  <a:srgbClr val="FF0000"/>
                </a:solidFill>
                <a:latin typeface="游ゴシック Medium" panose="020B0500000000000000" pitchFamily="50" charset="-128"/>
                <a:ea typeface="游ゴシック Medium" panose="020B0500000000000000" pitchFamily="50" charset="-128"/>
              </a:rPr>
              <a:t>」と</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20000"/>
              </a:lnSpc>
              <a:spcBef>
                <a:spcPts val="0"/>
              </a:spcBef>
              <a:defRPr/>
            </a:pPr>
            <a:r>
              <a:rPr lang="en-US" altLang="ja-JP" b="1" dirty="0">
                <a:solidFill>
                  <a:srgbClr val="FF0000"/>
                </a:solidFill>
                <a:latin typeface="游ゴシック Medium" panose="020B0500000000000000" pitchFamily="50" charset="-128"/>
                <a:ea typeface="游ゴシック Medium" panose="020B0500000000000000" pitchFamily="50" charset="-128"/>
              </a:rPr>
              <a:t>     </a:t>
            </a:r>
            <a:r>
              <a:rPr lang="ja-JP" altLang="en-US" b="1" dirty="0">
                <a:solidFill>
                  <a:srgbClr val="FF0000"/>
                </a:solidFill>
                <a:latin typeface="游ゴシック Medium" panose="020B0500000000000000" pitchFamily="50" charset="-128"/>
                <a:ea typeface="游ゴシック Medium" panose="020B0500000000000000" pitchFamily="50" charset="-128"/>
              </a:rPr>
              <a:t>「露」の部分。</a:t>
            </a:r>
            <a:endPar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sp>
        <p:nvSpPr>
          <p:cNvPr id="10" name="縦書きテキスト プレースホルダー 1"/>
          <p:cNvSpPr txBox="1">
            <a:spLocks/>
          </p:cNvSpPr>
          <p:nvPr/>
        </p:nvSpPr>
        <p:spPr>
          <a:xfrm>
            <a:off x="7150892" y="618389"/>
            <a:ext cx="1919954" cy="5760000"/>
          </a:xfrm>
          <a:prstGeom prst="verticalScroll">
            <a:avLst>
              <a:gd name="adj" fmla="val 8801"/>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  歌の中で会話になって</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いる部分はどこか。</a:t>
            </a:r>
          </a:p>
        </p:txBody>
      </p:sp>
      <p:sp>
        <p:nvSpPr>
          <p:cNvPr id="3" name="テキスト ボックス 2">
            <a:extLst>
              <a:ext uri="{FF2B5EF4-FFF2-40B4-BE49-F238E27FC236}">
                <a16:creationId xmlns:a16="http://schemas.microsoft.com/office/drawing/2014/main" id="{200C50A8-FEAE-A920-3A2F-9C271223DAFF}"/>
              </a:ext>
            </a:extLst>
          </p:cNvPr>
          <p:cNvSpPr txBox="1"/>
          <p:nvPr/>
        </p:nvSpPr>
        <p:spPr>
          <a:xfrm>
            <a:off x="101600" y="71812"/>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1702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p:cNvSpPr txBox="1">
            <a:spLocks/>
          </p:cNvSpPr>
          <p:nvPr/>
        </p:nvSpPr>
        <p:spPr>
          <a:xfrm>
            <a:off x="9657921" y="256478"/>
            <a:ext cx="2323171" cy="6601522"/>
          </a:xfrm>
          <a:prstGeom prst="rect">
            <a:avLst/>
          </a:prstGeom>
        </p:spPr>
        <p:txBody>
          <a:bodyPr vert="eaVert" lIns="0" tIns="72000" rIns="0" bIns="0">
            <a:no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白玉か何</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ぞと</a:t>
            </a:r>
            <a:r>
              <a:rPr lang="ja-JP" altLang="en-US" dirty="0">
                <a:solidFill>
                  <a:sysClr val="windowText" lastClr="000000"/>
                </a:solidFill>
                <a:latin typeface="游明朝 Demibold" panose="02020600000000000000" pitchFamily="18" charset="-128"/>
                <a:ea typeface="游明朝 Demibold" panose="02020600000000000000" pitchFamily="18" charset="-128"/>
              </a:rPr>
              <a:t>人の問ひし時</a:t>
            </a:r>
          </a:p>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　露と答へて</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消えなま</a:t>
            </a:r>
            <a:r>
              <a:rPr lang="ja-JP" altLang="en-US" dirty="0">
                <a:solidFill>
                  <a:sysClr val="windowText" lastClr="000000"/>
                </a:solidFill>
                <a:latin typeface="游明朝 Demibold" panose="02020600000000000000" pitchFamily="18" charset="-128"/>
                <a:ea typeface="游明朝 Demibold" panose="02020600000000000000" pitchFamily="18" charset="-128"/>
              </a:rPr>
              <a:t>しものを</a:t>
            </a:r>
          </a:p>
        </p:txBody>
      </p:sp>
      <p:sp>
        <p:nvSpPr>
          <p:cNvPr id="12" name="縦書きテキスト プレースホルダー 1"/>
          <p:cNvSpPr txBox="1">
            <a:spLocks/>
          </p:cNvSpPr>
          <p:nvPr/>
        </p:nvSpPr>
        <p:spPr>
          <a:xfrm>
            <a:off x="156118" y="618389"/>
            <a:ext cx="4003287" cy="6129870"/>
          </a:xfrm>
          <a:prstGeom prst="rect">
            <a:avLst/>
          </a:prstGeom>
          <a:ln w="28575">
            <a:noFill/>
          </a:ln>
        </p:spPr>
        <p:txBody>
          <a:bodyPr vert="eaVert" lIns="0" tIns="72000" rIns="0" bIns="0" anchor="t">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spcAft>
                <a:spcPts val="3600"/>
              </a:spcAft>
              <a:defRPr/>
            </a:pPr>
            <a:r>
              <a:rPr lang="ja-JP" altLang="en-US" sz="3200" b="1" dirty="0">
                <a:solidFill>
                  <a:srgbClr val="00B050"/>
                </a:solidFill>
                <a:latin typeface="游ゴシック Medium" panose="020B0500000000000000" pitchFamily="50" charset="-128"/>
                <a:ea typeface="游ゴシック Medium" panose="020B0500000000000000" pitchFamily="50" charset="-128"/>
              </a:rPr>
              <a:t>「消え」は「露」の縁語。</a:t>
            </a:r>
            <a:endParaRPr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ja-JP" altLang="en-US" sz="3200" b="1" dirty="0">
                <a:solidFill>
                  <a:srgbClr val="00B050"/>
                </a:solidFill>
                <a:latin typeface="游ゴシック Medium" panose="020B0500000000000000" pitchFamily="50" charset="-128"/>
                <a:ea typeface="游ゴシック Medium" panose="020B0500000000000000" pitchFamily="50" charset="-128"/>
              </a:rPr>
              <a:t>・縁語</a:t>
            </a:r>
            <a:r>
              <a:rPr lang="en-US" altLang="ja-JP" sz="3200" b="1" dirty="0">
                <a:solidFill>
                  <a:srgbClr val="00B050"/>
                </a:solidFill>
                <a:latin typeface="游ゴシック Medium" panose="020B0500000000000000" pitchFamily="50" charset="-128"/>
                <a:ea typeface="游ゴシック Medium" panose="020B0500000000000000" pitchFamily="50" charset="-128"/>
              </a:rPr>
              <a:t>…</a:t>
            </a:r>
            <a:r>
              <a:rPr lang="ja-JP" altLang="en-US" sz="3200" b="1" dirty="0">
                <a:solidFill>
                  <a:srgbClr val="00B050"/>
                </a:solidFill>
                <a:latin typeface="游ゴシック Medium" panose="020B0500000000000000" pitchFamily="50" charset="-128"/>
                <a:ea typeface="游ゴシック Medium" panose="020B0500000000000000" pitchFamily="50" charset="-128"/>
              </a:rPr>
              <a:t>一つの言葉を中心として、</a:t>
            </a:r>
            <a:endParaRPr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sz="3200" b="1" dirty="0">
                <a:solidFill>
                  <a:srgbClr val="00B050"/>
                </a:solidFill>
                <a:latin typeface="游ゴシック Medium" panose="020B0500000000000000" pitchFamily="50" charset="-128"/>
                <a:ea typeface="游ゴシック Medium" panose="020B0500000000000000" pitchFamily="50" charset="-128"/>
              </a:rPr>
              <a:t>              </a:t>
            </a:r>
            <a:r>
              <a:rPr lang="ja-JP" altLang="en-US" sz="3200" b="1" dirty="0">
                <a:solidFill>
                  <a:srgbClr val="00B050"/>
                </a:solidFill>
                <a:latin typeface="游ゴシック Medium" panose="020B0500000000000000" pitchFamily="50" charset="-128"/>
                <a:ea typeface="游ゴシック Medium" panose="020B0500000000000000" pitchFamily="50" charset="-128"/>
              </a:rPr>
              <a:t>意味の上で密接に関わる</a:t>
            </a:r>
            <a:endParaRPr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sz="3200" b="1" dirty="0">
                <a:solidFill>
                  <a:srgbClr val="00B050"/>
                </a:solidFill>
                <a:latin typeface="游ゴシック Medium" panose="020B0500000000000000" pitchFamily="50" charset="-128"/>
                <a:ea typeface="游ゴシック Medium" panose="020B0500000000000000" pitchFamily="50" charset="-128"/>
              </a:rPr>
              <a:t>              </a:t>
            </a:r>
            <a:r>
              <a:rPr lang="ja-JP" altLang="en-US" sz="3200" b="1" dirty="0">
                <a:solidFill>
                  <a:srgbClr val="00B050"/>
                </a:solidFill>
                <a:latin typeface="游ゴシック Medium" panose="020B0500000000000000" pitchFamily="50" charset="-128"/>
                <a:ea typeface="游ゴシック Medium" panose="020B0500000000000000" pitchFamily="50" charset="-128"/>
              </a:rPr>
              <a:t>語を詠み込むことで、</a:t>
            </a:r>
            <a:endParaRPr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sz="3200" b="1" dirty="0">
                <a:solidFill>
                  <a:srgbClr val="00B050"/>
                </a:solidFill>
                <a:latin typeface="游ゴシック Medium" panose="020B0500000000000000" pitchFamily="50" charset="-128"/>
                <a:ea typeface="游ゴシック Medium" panose="020B0500000000000000" pitchFamily="50" charset="-128"/>
              </a:rPr>
              <a:t>              </a:t>
            </a:r>
            <a:r>
              <a:rPr lang="ja-JP" altLang="en-US" sz="3200" b="1" dirty="0">
                <a:solidFill>
                  <a:srgbClr val="00B050"/>
                </a:solidFill>
                <a:latin typeface="游ゴシック Medium" panose="020B0500000000000000" pitchFamily="50" charset="-128"/>
                <a:ea typeface="游ゴシック Medium" panose="020B0500000000000000" pitchFamily="50" charset="-128"/>
              </a:rPr>
              <a:t>表現に膨らみをもたせる</a:t>
            </a:r>
            <a:endParaRPr lang="en-US" altLang="ja-JP" sz="32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sz="3200" b="1" dirty="0">
                <a:solidFill>
                  <a:srgbClr val="00B050"/>
                </a:solidFill>
                <a:latin typeface="游ゴシック Medium" panose="020B0500000000000000" pitchFamily="50" charset="-128"/>
                <a:ea typeface="游ゴシック Medium" panose="020B0500000000000000" pitchFamily="50" charset="-128"/>
              </a:rPr>
              <a:t>              </a:t>
            </a:r>
            <a:r>
              <a:rPr lang="ja-JP" altLang="en-US" sz="3200" b="1" dirty="0">
                <a:solidFill>
                  <a:srgbClr val="00B050"/>
                </a:solidFill>
                <a:latin typeface="游ゴシック Medium" panose="020B0500000000000000" pitchFamily="50" charset="-128"/>
                <a:ea typeface="游ゴシック Medium" panose="020B0500000000000000" pitchFamily="50" charset="-128"/>
              </a:rPr>
              <a:t>技巧。</a:t>
            </a:r>
          </a:p>
        </p:txBody>
      </p:sp>
      <p:sp>
        <p:nvSpPr>
          <p:cNvPr id="17" name="縦書きテキスト プレースホルダー 1"/>
          <p:cNvSpPr txBox="1">
            <a:spLocks/>
          </p:cNvSpPr>
          <p:nvPr/>
        </p:nvSpPr>
        <p:spPr>
          <a:xfrm>
            <a:off x="4959709" y="746573"/>
            <a:ext cx="1080000" cy="5414421"/>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20000"/>
              </a:lnSpc>
              <a:spcBef>
                <a:spcPts val="0"/>
              </a:spcBef>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Ａ  </a:t>
            </a:r>
            <a:r>
              <a:rPr lang="ja-JP" altLang="en-US" b="1" dirty="0">
                <a:solidFill>
                  <a:srgbClr val="FF0000"/>
                </a:solidFill>
                <a:latin typeface="游ゴシック Medium" panose="020B0500000000000000" pitchFamily="50" charset="-128"/>
                <a:ea typeface="游ゴシック Medium" panose="020B0500000000000000" pitchFamily="50" charset="-128"/>
              </a:rPr>
              <a:t>はかないもの。</a:t>
            </a:r>
            <a:endPar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sp>
        <p:nvSpPr>
          <p:cNvPr id="10" name="縦書きテキスト プレースホルダー 1"/>
          <p:cNvSpPr txBox="1">
            <a:spLocks/>
          </p:cNvSpPr>
          <p:nvPr/>
        </p:nvSpPr>
        <p:spPr>
          <a:xfrm>
            <a:off x="6545766" y="618389"/>
            <a:ext cx="2525080" cy="5760000"/>
          </a:xfrm>
          <a:prstGeom prst="verticalScroll">
            <a:avLst>
              <a:gd name="adj" fmla="val 8801"/>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  「露」はどのような</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もののたとえとして</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用いられているか。</a:t>
            </a:r>
          </a:p>
        </p:txBody>
      </p:sp>
      <p:sp>
        <p:nvSpPr>
          <p:cNvPr id="3" name="テキスト ボックス 2">
            <a:extLst>
              <a:ext uri="{FF2B5EF4-FFF2-40B4-BE49-F238E27FC236}">
                <a16:creationId xmlns:a16="http://schemas.microsoft.com/office/drawing/2014/main" id="{21BF8CFC-5E98-D6CB-525A-8E8FF0781135}"/>
              </a:ext>
            </a:extLst>
          </p:cNvPr>
          <p:cNvSpPr txBox="1"/>
          <p:nvPr/>
        </p:nvSpPr>
        <p:spPr>
          <a:xfrm>
            <a:off x="156118" y="109741"/>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41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p:cNvSpPr txBox="1">
            <a:spLocks/>
          </p:cNvSpPr>
          <p:nvPr/>
        </p:nvSpPr>
        <p:spPr>
          <a:xfrm>
            <a:off x="9657921" y="256478"/>
            <a:ext cx="2323171" cy="6601522"/>
          </a:xfrm>
          <a:prstGeom prst="rect">
            <a:avLst/>
          </a:prstGeom>
        </p:spPr>
        <p:txBody>
          <a:bodyPr vert="eaVert" lIns="0" tIns="72000" rIns="0" bIns="0">
            <a:no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白玉か何</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ぞと</a:t>
            </a:r>
            <a:r>
              <a:rPr lang="ja-JP" altLang="en-US" dirty="0">
                <a:solidFill>
                  <a:sysClr val="windowText" lastClr="000000"/>
                </a:solidFill>
                <a:latin typeface="游明朝 Demibold" panose="02020600000000000000" pitchFamily="18" charset="-128"/>
                <a:ea typeface="游明朝 Demibold" panose="02020600000000000000" pitchFamily="18" charset="-128"/>
              </a:rPr>
              <a:t>人の問ひし時</a:t>
            </a:r>
          </a:p>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　露と答へて</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消えなま</a:t>
            </a:r>
            <a:r>
              <a:rPr lang="ja-JP" altLang="en-US" dirty="0">
                <a:solidFill>
                  <a:sysClr val="windowText" lastClr="000000"/>
                </a:solidFill>
                <a:latin typeface="游明朝 Demibold" panose="02020600000000000000" pitchFamily="18" charset="-128"/>
                <a:ea typeface="游明朝 Demibold" panose="02020600000000000000" pitchFamily="18" charset="-128"/>
              </a:rPr>
              <a:t>しものを</a:t>
            </a:r>
          </a:p>
        </p:txBody>
      </p:sp>
      <p:sp>
        <p:nvSpPr>
          <p:cNvPr id="17" name="縦書きテキスト プレースホルダー 1"/>
          <p:cNvSpPr txBox="1">
            <a:spLocks/>
          </p:cNvSpPr>
          <p:nvPr/>
        </p:nvSpPr>
        <p:spPr>
          <a:xfrm>
            <a:off x="4572000" y="746573"/>
            <a:ext cx="1467709" cy="5414421"/>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20000"/>
              </a:lnSpc>
              <a:spcBef>
                <a:spcPts val="0"/>
              </a:spcBef>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Ａ  </a:t>
            </a:r>
            <a:r>
              <a:rPr lang="ja-JP" altLang="en-US" b="1" dirty="0">
                <a:solidFill>
                  <a:srgbClr val="FF0000"/>
                </a:solidFill>
                <a:latin typeface="游ゴシック Medium" panose="020B0500000000000000" pitchFamily="50" charset="-128"/>
                <a:ea typeface="游ゴシック Medium" panose="020B0500000000000000" pitchFamily="50" charset="-128"/>
              </a:rPr>
              <a:t>消えてしまえば</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20000"/>
              </a:lnSpc>
              <a:spcBef>
                <a:spcPts val="0"/>
              </a:spcBef>
              <a:defRPr/>
            </a:pPr>
            <a:r>
              <a:rPr lang="en-US" altLang="ja-JP" b="1" dirty="0">
                <a:solidFill>
                  <a:srgbClr val="FF0000"/>
                </a:solidFill>
                <a:latin typeface="游ゴシック Medium" panose="020B0500000000000000" pitchFamily="50" charset="-128"/>
                <a:ea typeface="游ゴシック Medium" panose="020B0500000000000000" pitchFamily="50" charset="-128"/>
              </a:rPr>
              <a:t>     </a:t>
            </a:r>
            <a:r>
              <a:rPr lang="ja-JP" altLang="en-US" b="1" dirty="0">
                <a:solidFill>
                  <a:srgbClr val="FF0000"/>
                </a:solidFill>
                <a:latin typeface="游ゴシック Medium" panose="020B0500000000000000" pitchFamily="50" charset="-128"/>
                <a:ea typeface="游ゴシック Medium" panose="020B0500000000000000" pitchFamily="50" charset="-128"/>
              </a:rPr>
              <a:t>よかったのになあ。</a:t>
            </a:r>
            <a:endPar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sp>
        <p:nvSpPr>
          <p:cNvPr id="10" name="縦書きテキスト プレースホルダー 1"/>
          <p:cNvSpPr txBox="1">
            <a:spLocks/>
          </p:cNvSpPr>
          <p:nvPr/>
        </p:nvSpPr>
        <p:spPr>
          <a:xfrm>
            <a:off x="6545766" y="618389"/>
            <a:ext cx="2525080" cy="5760000"/>
          </a:xfrm>
          <a:prstGeom prst="verticalScroll">
            <a:avLst>
              <a:gd name="adj" fmla="val 8801"/>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  「</a:t>
            </a:r>
            <a:r>
              <a:rPr lang="ja-JP" altLang="en-US" b="1" dirty="0" err="1">
                <a:solidFill>
                  <a:schemeClr val="accent1"/>
                </a:solidFill>
                <a:latin typeface="游ゴシック Medium" panose="020B0500000000000000" pitchFamily="50" charset="-128"/>
                <a:ea typeface="游ゴシック Medium" panose="020B0500000000000000" pitchFamily="50" charset="-128"/>
              </a:rPr>
              <a:t>消えなま</a:t>
            </a:r>
            <a:r>
              <a:rPr lang="ja-JP" altLang="en-US" b="1" dirty="0">
                <a:solidFill>
                  <a:schemeClr val="accent1"/>
                </a:solidFill>
                <a:latin typeface="游ゴシック Medium" panose="020B0500000000000000" pitchFamily="50" charset="-128"/>
                <a:ea typeface="游ゴシック Medium" panose="020B0500000000000000" pitchFamily="50" charset="-128"/>
              </a:rPr>
              <a:t>しものを」</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を現代語訳すると</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どうなるか。</a:t>
            </a:r>
          </a:p>
        </p:txBody>
      </p:sp>
      <p:sp>
        <p:nvSpPr>
          <p:cNvPr id="7" name="縦書きテキスト プレースホルダー 1">
            <a:extLst>
              <a:ext uri="{FF2B5EF4-FFF2-40B4-BE49-F238E27FC236}">
                <a16:creationId xmlns:a16="http://schemas.microsoft.com/office/drawing/2014/main" id="{2B7FAA43-EBF3-01DF-BA3E-05BAA89895C3}"/>
              </a:ext>
            </a:extLst>
          </p:cNvPr>
          <p:cNvSpPr txBox="1">
            <a:spLocks/>
          </p:cNvSpPr>
          <p:nvPr/>
        </p:nvSpPr>
        <p:spPr>
          <a:xfrm>
            <a:off x="1193180" y="434898"/>
            <a:ext cx="2791745" cy="6188926"/>
          </a:xfrm>
          <a:prstGeom prst="rect">
            <a:avLst/>
          </a:prstGeom>
          <a:ln w="19050">
            <a:solidFill>
              <a:srgbClr val="00B050"/>
            </a:solidFill>
            <a:prstDash val="sysDot"/>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sz="2400" b="1" dirty="0">
                <a:solidFill>
                  <a:srgbClr val="00B050"/>
                </a:solidFill>
                <a:latin typeface="游ゴシック Medium" panose="020B0500000000000000" pitchFamily="50" charset="-128"/>
                <a:ea typeface="游ゴシック Medium" panose="020B0500000000000000" pitchFamily="50" charset="-128"/>
              </a:rPr>
              <a:t>＊な</a:t>
            </a:r>
            <a:r>
              <a:rPr lang="en-US" altLang="ja-JP" sz="2400" b="1" dirty="0">
                <a:solidFill>
                  <a:srgbClr val="00B050"/>
                </a:solidFill>
                <a:latin typeface="游ゴシック Medium" panose="020B0500000000000000" pitchFamily="50" charset="-128"/>
                <a:ea typeface="游ゴシック Medium" panose="020B0500000000000000" pitchFamily="50" charset="-128"/>
              </a:rPr>
              <a:t>………</a:t>
            </a:r>
            <a:r>
              <a:rPr lang="ja-JP" altLang="en-US" sz="2400" b="1" dirty="0">
                <a:solidFill>
                  <a:srgbClr val="00B050"/>
                </a:solidFill>
                <a:latin typeface="游ゴシック Medium" panose="020B0500000000000000" pitchFamily="50" charset="-128"/>
                <a:ea typeface="游ゴシック Medium" panose="020B0500000000000000" pitchFamily="50" charset="-128"/>
              </a:rPr>
              <a:t>完了の助動詞「ぬ」の未然形。</a:t>
            </a:r>
            <a:endParaRPr lang="en-US" altLang="ja-JP" sz="24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en-US" altLang="ja-JP" sz="2400" b="1" dirty="0">
                <a:solidFill>
                  <a:srgbClr val="00B050"/>
                </a:solidFill>
                <a:latin typeface="游ゴシック Medium" panose="020B0500000000000000" pitchFamily="50" charset="-128"/>
                <a:ea typeface="游ゴシック Medium" panose="020B0500000000000000" pitchFamily="50" charset="-128"/>
              </a:rPr>
              <a:t>                  </a:t>
            </a:r>
            <a:r>
              <a:rPr lang="ja-JP" altLang="en-US" sz="2400" b="1" dirty="0">
                <a:solidFill>
                  <a:srgbClr val="00B050"/>
                </a:solidFill>
                <a:latin typeface="游ゴシック Medium" panose="020B0500000000000000" pitchFamily="50" charset="-128"/>
                <a:ea typeface="游ゴシック Medium" panose="020B0500000000000000" pitchFamily="50" charset="-128"/>
              </a:rPr>
              <a:t>強意。</a:t>
            </a:r>
          </a:p>
          <a:p>
            <a:pPr lvl="0">
              <a:lnSpc>
                <a:spcPct val="100000"/>
              </a:lnSpc>
              <a:spcBef>
                <a:spcPts val="0"/>
              </a:spcBef>
            </a:pPr>
            <a:r>
              <a:rPr lang="ja-JP" altLang="en-US" sz="2400" b="1" dirty="0">
                <a:solidFill>
                  <a:srgbClr val="00B050"/>
                </a:solidFill>
                <a:latin typeface="游ゴシック Medium" panose="020B0500000000000000" pitchFamily="50" charset="-128"/>
                <a:ea typeface="游ゴシック Medium" panose="020B0500000000000000" pitchFamily="50" charset="-128"/>
              </a:rPr>
              <a:t>＊まし</a:t>
            </a:r>
            <a:r>
              <a:rPr lang="en-US" altLang="ja-JP" sz="2400" b="1" dirty="0">
                <a:solidFill>
                  <a:srgbClr val="00B050"/>
                </a:solidFill>
                <a:latin typeface="游ゴシック Medium" panose="020B0500000000000000" pitchFamily="50" charset="-128"/>
                <a:ea typeface="游ゴシック Medium" panose="020B0500000000000000" pitchFamily="50" charset="-128"/>
              </a:rPr>
              <a:t>……</a:t>
            </a:r>
            <a:r>
              <a:rPr lang="ja-JP" altLang="en-US" sz="2400" b="1" dirty="0">
                <a:solidFill>
                  <a:srgbClr val="00B050"/>
                </a:solidFill>
                <a:latin typeface="游ゴシック Medium" panose="020B0500000000000000" pitchFamily="50" charset="-128"/>
                <a:ea typeface="游ゴシック Medium" panose="020B0500000000000000" pitchFamily="50" charset="-128"/>
              </a:rPr>
              <a:t>推量の助動詞「まし」の連体形。</a:t>
            </a:r>
            <a:endParaRPr lang="en-US" altLang="ja-JP" sz="24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en-US" altLang="ja-JP" sz="2400" b="1" dirty="0">
                <a:solidFill>
                  <a:srgbClr val="00B050"/>
                </a:solidFill>
                <a:latin typeface="游ゴシック Medium" panose="020B0500000000000000" pitchFamily="50" charset="-128"/>
                <a:ea typeface="游ゴシック Medium" panose="020B0500000000000000" pitchFamily="50" charset="-128"/>
              </a:rPr>
              <a:t>                  </a:t>
            </a:r>
            <a:r>
              <a:rPr lang="ja-JP" altLang="en-US" sz="2400" b="1" dirty="0">
                <a:solidFill>
                  <a:srgbClr val="00B050"/>
                </a:solidFill>
                <a:latin typeface="游ゴシック Medium" panose="020B0500000000000000" pitchFamily="50" charset="-128"/>
                <a:ea typeface="游ゴシック Medium" panose="020B0500000000000000" pitchFamily="50" charset="-128"/>
              </a:rPr>
              <a:t>反実仮想（～ならばいいのに）</a:t>
            </a:r>
            <a:endParaRPr lang="en-US" altLang="ja-JP" sz="2400" b="1" dirty="0">
              <a:solidFill>
                <a:srgbClr val="00B05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en-US" altLang="ja-JP" sz="2400" b="1" dirty="0">
                <a:solidFill>
                  <a:srgbClr val="00B050"/>
                </a:solidFill>
                <a:latin typeface="游ゴシック Medium" panose="020B0500000000000000" pitchFamily="50" charset="-128"/>
                <a:ea typeface="游ゴシック Medium" panose="020B0500000000000000" pitchFamily="50" charset="-128"/>
              </a:rPr>
              <a:t>                  </a:t>
            </a:r>
            <a:r>
              <a:rPr lang="ja-JP" altLang="en-US" sz="2400" b="1" dirty="0">
                <a:solidFill>
                  <a:srgbClr val="00B050"/>
                </a:solidFill>
                <a:latin typeface="游ゴシック Medium" panose="020B0500000000000000" pitchFamily="50" charset="-128"/>
                <a:ea typeface="游ゴシック Medium" panose="020B0500000000000000" pitchFamily="50" charset="-128"/>
              </a:rPr>
              <a:t>の意。</a:t>
            </a:r>
          </a:p>
          <a:p>
            <a:pPr lvl="0">
              <a:lnSpc>
                <a:spcPct val="100000"/>
              </a:lnSpc>
              <a:spcBef>
                <a:spcPts val="0"/>
              </a:spcBef>
            </a:pPr>
            <a:r>
              <a:rPr lang="ja-JP" altLang="en-US" sz="2400" b="1" dirty="0">
                <a:solidFill>
                  <a:srgbClr val="00B050"/>
                </a:solidFill>
                <a:latin typeface="游ゴシック Medium" panose="020B0500000000000000" pitchFamily="50" charset="-128"/>
                <a:ea typeface="游ゴシック Medium" panose="020B0500000000000000" pitchFamily="50" charset="-128"/>
              </a:rPr>
              <a:t>＊ものを</a:t>
            </a:r>
            <a:r>
              <a:rPr lang="en-US" altLang="ja-JP" sz="2400" b="1" dirty="0">
                <a:solidFill>
                  <a:srgbClr val="00B050"/>
                </a:solidFill>
                <a:latin typeface="游ゴシック Medium" panose="020B0500000000000000" pitchFamily="50" charset="-128"/>
                <a:ea typeface="游ゴシック Medium" panose="020B0500000000000000" pitchFamily="50" charset="-128"/>
              </a:rPr>
              <a:t>…</a:t>
            </a:r>
            <a:r>
              <a:rPr lang="ja-JP" altLang="en-US" sz="2400" b="1" dirty="0">
                <a:solidFill>
                  <a:srgbClr val="00B050"/>
                </a:solidFill>
                <a:latin typeface="游ゴシック Medium" panose="020B0500000000000000" pitchFamily="50" charset="-128"/>
                <a:ea typeface="游ゴシック Medium" panose="020B0500000000000000" pitchFamily="50" charset="-128"/>
              </a:rPr>
              <a:t>詠嘆の終助詞。</a:t>
            </a:r>
            <a:endParaRPr kumimoji="1" lang="ja-JP" altLang="en-US" sz="24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sp>
        <p:nvSpPr>
          <p:cNvPr id="3" name="テキスト ボックス 2">
            <a:extLst>
              <a:ext uri="{FF2B5EF4-FFF2-40B4-BE49-F238E27FC236}">
                <a16:creationId xmlns:a16="http://schemas.microsoft.com/office/drawing/2014/main" id="{ED6D50B6-2CB1-2755-807D-CA58564763A9}"/>
              </a:ext>
            </a:extLst>
          </p:cNvPr>
          <p:cNvSpPr txBox="1"/>
          <p:nvPr/>
        </p:nvSpPr>
        <p:spPr>
          <a:xfrm>
            <a:off x="75580" y="71812"/>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786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p:cNvSpPr txBox="1">
            <a:spLocks/>
          </p:cNvSpPr>
          <p:nvPr/>
        </p:nvSpPr>
        <p:spPr>
          <a:xfrm>
            <a:off x="9657921" y="256478"/>
            <a:ext cx="2323171" cy="6601522"/>
          </a:xfrm>
          <a:prstGeom prst="rect">
            <a:avLst/>
          </a:prstGeom>
        </p:spPr>
        <p:txBody>
          <a:bodyPr vert="eaVert" lIns="0" tIns="72000" rIns="0" bIns="0">
            <a:no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白玉か何</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ぞと</a:t>
            </a:r>
            <a:r>
              <a:rPr lang="ja-JP" altLang="en-US" dirty="0">
                <a:solidFill>
                  <a:sysClr val="windowText" lastClr="000000"/>
                </a:solidFill>
                <a:latin typeface="游明朝 Demibold" panose="02020600000000000000" pitchFamily="18" charset="-128"/>
                <a:ea typeface="游明朝 Demibold" panose="02020600000000000000" pitchFamily="18" charset="-128"/>
              </a:rPr>
              <a:t>人の問ひし時</a:t>
            </a:r>
          </a:p>
          <a:p>
            <a:pPr lvl="0">
              <a:spcBef>
                <a:spcPts val="0"/>
              </a:spcBef>
              <a:defRPr/>
            </a:pPr>
            <a:r>
              <a:rPr lang="ja-JP" altLang="en-US" dirty="0">
                <a:solidFill>
                  <a:sysClr val="windowText" lastClr="000000"/>
                </a:solidFill>
                <a:latin typeface="游明朝 Demibold" panose="02020600000000000000" pitchFamily="18" charset="-128"/>
                <a:ea typeface="游明朝 Demibold" panose="02020600000000000000" pitchFamily="18" charset="-128"/>
              </a:rPr>
              <a:t>　露と答へて</a:t>
            </a:r>
            <a:r>
              <a:rPr lang="ja-JP" altLang="en-US" dirty="0" err="1">
                <a:solidFill>
                  <a:sysClr val="windowText" lastClr="000000"/>
                </a:solidFill>
                <a:latin typeface="游明朝 Demibold" panose="02020600000000000000" pitchFamily="18" charset="-128"/>
                <a:ea typeface="游明朝 Demibold" panose="02020600000000000000" pitchFamily="18" charset="-128"/>
              </a:rPr>
              <a:t>消えなま</a:t>
            </a:r>
            <a:r>
              <a:rPr lang="ja-JP" altLang="en-US" dirty="0">
                <a:solidFill>
                  <a:sysClr val="windowText" lastClr="000000"/>
                </a:solidFill>
                <a:latin typeface="游明朝 Demibold" panose="02020600000000000000" pitchFamily="18" charset="-128"/>
                <a:ea typeface="游明朝 Demibold" panose="02020600000000000000" pitchFamily="18" charset="-128"/>
              </a:rPr>
              <a:t>しものを</a:t>
            </a:r>
          </a:p>
        </p:txBody>
      </p:sp>
      <p:sp>
        <p:nvSpPr>
          <p:cNvPr id="17" name="縦書きテキスト プレースホルダー 1"/>
          <p:cNvSpPr txBox="1">
            <a:spLocks/>
          </p:cNvSpPr>
          <p:nvPr/>
        </p:nvSpPr>
        <p:spPr>
          <a:xfrm>
            <a:off x="267630" y="746573"/>
            <a:ext cx="5772080" cy="5709983"/>
          </a:xfrm>
          <a:prstGeom prst="rect">
            <a:avLst/>
          </a:prstGeom>
          <a:ln w="28575">
            <a:noFill/>
          </a:ln>
        </p:spPr>
        <p:txBody>
          <a:bodyPr vert="eaVert" lIns="0" tIns="72000" rIns="0" bIns="0" anchor="ctr">
            <a:normAutofit lnSpcReduction="10000"/>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20000"/>
              </a:lnSpc>
              <a:spcBef>
                <a:spcPts val="0"/>
              </a:spcBef>
              <a:defRPr/>
            </a:pPr>
            <a:r>
              <a:rPr lang="ja-JP" altLang="en-US" b="1" dirty="0">
                <a:solidFill>
                  <a:srgbClr val="FF0000"/>
                </a:solidFill>
                <a:latin typeface="游ゴシック Medium" panose="020B0500000000000000" pitchFamily="50" charset="-128"/>
                <a:ea typeface="游ゴシック Medium" panose="020B0500000000000000" pitchFamily="50" charset="-128"/>
              </a:rPr>
              <a:t>Ａ</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20000"/>
              </a:lnSpc>
              <a:spcBef>
                <a:spcPts val="0"/>
              </a:spcBef>
              <a:defRPr/>
            </a:pPr>
            <a:r>
              <a:rPr lang="ja-JP" altLang="en-US" b="1" dirty="0">
                <a:solidFill>
                  <a:srgbClr val="FF0000"/>
                </a:solidFill>
                <a:latin typeface="游ゴシック Medium" panose="020B0500000000000000" pitchFamily="50" charset="-128"/>
                <a:ea typeface="游ゴシック Medium" panose="020B0500000000000000" pitchFamily="50" charset="-128"/>
              </a:rPr>
              <a:t>やっとの思いで連れ出した女を鬼に食われてしまった男の嘆きがこめられており、このような思いをするくらいなら自分も死んでしまいたかったと、女が死んで自分だけが生き残っているその現実を悔やんでいる。</a:t>
            </a:r>
            <a:endPar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sp>
        <p:nvSpPr>
          <p:cNvPr id="10" name="縦書きテキスト プレースホルダー 1"/>
          <p:cNvSpPr txBox="1">
            <a:spLocks/>
          </p:cNvSpPr>
          <p:nvPr/>
        </p:nvSpPr>
        <p:spPr>
          <a:xfrm>
            <a:off x="6545766" y="618389"/>
            <a:ext cx="2525080" cy="5760000"/>
          </a:xfrm>
          <a:prstGeom prst="verticalScroll">
            <a:avLst>
              <a:gd name="adj" fmla="val 8801"/>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　この歌には男の</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　　どのような気持ちが</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　　こめられているか。</a:t>
            </a:r>
          </a:p>
        </p:txBody>
      </p:sp>
      <p:sp>
        <p:nvSpPr>
          <p:cNvPr id="3" name="テキスト ボックス 2">
            <a:extLst>
              <a:ext uri="{FF2B5EF4-FFF2-40B4-BE49-F238E27FC236}">
                <a16:creationId xmlns:a16="http://schemas.microsoft.com/office/drawing/2014/main" id="{A3D53579-2AE2-6151-9E86-E8B6CCF7CFCC}"/>
              </a:ext>
            </a:extLst>
          </p:cNvPr>
          <p:cNvSpPr txBox="1"/>
          <p:nvPr/>
        </p:nvSpPr>
        <p:spPr>
          <a:xfrm>
            <a:off x="88900" y="71812"/>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295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a:extLst>
              <a:ext uri="{FF2B5EF4-FFF2-40B4-BE49-F238E27FC236}">
                <a16:creationId xmlns:a16="http://schemas.microsoft.com/office/drawing/2014/main" id="{1F00804B-0DA9-7C30-5C84-0C281D21338F}"/>
              </a:ext>
            </a:extLst>
          </p:cNvPr>
          <p:cNvSpPr txBox="1">
            <a:spLocks/>
          </p:cNvSpPr>
          <p:nvPr/>
        </p:nvSpPr>
        <p:spPr>
          <a:xfrm>
            <a:off x="6657278" y="591594"/>
            <a:ext cx="2793060" cy="5926794"/>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50000"/>
              </a:lnSpc>
              <a:spcBef>
                <a:spcPts val="0"/>
              </a:spcBef>
              <a:defRPr/>
            </a:pPr>
            <a:r>
              <a:rPr kumimoji="1" lang="en-US" altLang="ja-JP"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1</a:t>
            </a:r>
            <a:r>
              <a:rPr lang="ja-JP" altLang="en-US" sz="3200" noProof="0" dirty="0">
                <a:solidFill>
                  <a:sysClr val="windowText" lastClr="000000"/>
                </a:solidFill>
                <a:latin typeface="游明朝 Demibold" panose="02020600000000000000" pitchFamily="18" charset="-128"/>
                <a:ea typeface="游明朝 Demibold" panose="02020600000000000000" pitchFamily="18" charset="-128"/>
              </a:rPr>
              <a:t> </a:t>
            </a:r>
            <a:r>
              <a:rPr lang="ja-JP" altLang="en-US" sz="3200" dirty="0">
                <a:solidFill>
                  <a:sysClr val="windowText" lastClr="000000"/>
                </a:solidFill>
                <a:latin typeface="游明朝 Demibold" panose="02020600000000000000" pitchFamily="18" charset="-128"/>
                <a:ea typeface="游明朝 Demibold" panose="02020600000000000000" pitchFamily="18" charset="-128"/>
              </a:rPr>
              <a:t>女の</a:t>
            </a:r>
            <a:r>
              <a:rPr lang="ja-JP" altLang="en-US" sz="3200" dirty="0" err="1">
                <a:solidFill>
                  <a:sysClr val="windowText" lastClr="000000"/>
                </a:solidFill>
                <a:latin typeface="游明朝 Demibold" panose="02020600000000000000" pitchFamily="18" charset="-128"/>
                <a:ea typeface="游明朝 Demibold" panose="02020600000000000000" pitchFamily="18" charset="-128"/>
              </a:rPr>
              <a:t>え</a:t>
            </a:r>
            <a:r>
              <a:rPr lang="ja-JP" altLang="en-US" sz="3200" dirty="0">
                <a:solidFill>
                  <a:sysClr val="windowText" lastClr="000000"/>
                </a:solidFill>
                <a:latin typeface="游明朝 Demibold" panose="02020600000000000000" pitchFamily="18" charset="-128"/>
                <a:ea typeface="游明朝 Demibold" panose="02020600000000000000" pitchFamily="18" charset="-128"/>
              </a:rPr>
              <a:t>得まじかりけるを、</a:t>
            </a:r>
            <a:endParaRPr lang="en-US" altLang="ja-JP" sz="3200" dirty="0">
              <a:solidFill>
                <a:sysClr val="windowText" lastClr="000000"/>
              </a:solidFill>
              <a:latin typeface="游明朝 Demibold" panose="02020600000000000000" pitchFamily="18" charset="-128"/>
              <a:ea typeface="游明朝 Demibold" panose="02020600000000000000" pitchFamily="18" charset="-128"/>
            </a:endParaRPr>
          </a:p>
          <a:p>
            <a:pPr lvl="0">
              <a:lnSpc>
                <a:spcPct val="150000"/>
              </a:lnSpc>
              <a:spcBef>
                <a:spcPts val="0"/>
              </a:spcBef>
              <a:defRPr/>
            </a:pPr>
            <a:endParaRPr lang="en-US" altLang="ja-JP" sz="3200" dirty="0">
              <a:solidFill>
                <a:sysClr val="windowText" lastClr="000000"/>
              </a:solidFill>
              <a:latin typeface="游明朝 Demibold" panose="02020600000000000000" pitchFamily="18" charset="-128"/>
              <a:ea typeface="游明朝 Demibold" panose="02020600000000000000" pitchFamily="18" charset="-128"/>
            </a:endParaRPr>
          </a:p>
          <a:p>
            <a:pPr lvl="0">
              <a:lnSpc>
                <a:spcPct val="150000"/>
              </a:lnSpc>
              <a:spcBef>
                <a:spcPts val="0"/>
              </a:spcBef>
              <a:defRPr/>
            </a:pPr>
            <a:r>
              <a:rPr lang="en-US" altLang="ja-JP" sz="3200" b="1" dirty="0">
                <a:latin typeface="游明朝 Demibold" panose="02020600000000000000" pitchFamily="18" charset="-128"/>
                <a:ea typeface="游明朝 Demibold" panose="02020600000000000000" pitchFamily="18" charset="-128"/>
              </a:rPr>
              <a:t>2</a:t>
            </a:r>
            <a:r>
              <a:rPr lang="ja-JP" altLang="en-US" sz="3200" b="1" dirty="0">
                <a:latin typeface="游明朝 Demibold" panose="02020600000000000000" pitchFamily="18" charset="-128"/>
                <a:ea typeface="游明朝 Demibold" panose="02020600000000000000" pitchFamily="18" charset="-128"/>
              </a:rPr>
              <a:t> 人の問ひし時</a:t>
            </a:r>
            <a:endPar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endPar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p:txBody>
      </p:sp>
      <p:grpSp>
        <p:nvGrpSpPr>
          <p:cNvPr id="40" name="グループ化 39">
            <a:extLst>
              <a:ext uri="{FF2B5EF4-FFF2-40B4-BE49-F238E27FC236}">
                <a16:creationId xmlns:a16="http://schemas.microsoft.com/office/drawing/2014/main" id="{43BD24F6-4249-29E2-11E9-4111F44286EA}"/>
              </a:ext>
            </a:extLst>
          </p:cNvPr>
          <p:cNvGrpSpPr/>
          <p:nvPr/>
        </p:nvGrpSpPr>
        <p:grpSpPr>
          <a:xfrm>
            <a:off x="9188931" y="1791190"/>
            <a:ext cx="83578" cy="377840"/>
            <a:chOff x="9946718" y="1012122"/>
            <a:chExt cx="50800" cy="376928"/>
          </a:xfrm>
        </p:grpSpPr>
        <p:cxnSp>
          <p:nvCxnSpPr>
            <p:cNvPr id="41" name="直線コネクタ 40">
              <a:extLst>
                <a:ext uri="{FF2B5EF4-FFF2-40B4-BE49-F238E27FC236}">
                  <a16:creationId xmlns:a16="http://schemas.microsoft.com/office/drawing/2014/main" id="{202D048B-CB57-6A77-4314-B96DD7DC815A}"/>
                </a:ext>
              </a:extLst>
            </p:cNvPr>
            <p:cNvCxnSpPr/>
            <p:nvPr/>
          </p:nvCxnSpPr>
          <p:spPr>
            <a:xfrm>
              <a:off x="99467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C2D90C5A-2376-1993-7F23-2EB58D034C0F}"/>
                </a:ext>
              </a:extLst>
            </p:cNvPr>
            <p:cNvCxnSpPr/>
            <p:nvPr/>
          </p:nvCxnSpPr>
          <p:spPr>
            <a:xfrm>
              <a:off x="99975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3" name="縦書きテキスト プレースホルダー 1">
            <a:extLst>
              <a:ext uri="{FF2B5EF4-FFF2-40B4-BE49-F238E27FC236}">
                <a16:creationId xmlns:a16="http://schemas.microsoft.com/office/drawing/2014/main" id="{A4CD2459-955F-98DF-B4AC-4BEDBB2B9C46}"/>
              </a:ext>
            </a:extLst>
          </p:cNvPr>
          <p:cNvSpPr txBox="1">
            <a:spLocks/>
          </p:cNvSpPr>
          <p:nvPr/>
        </p:nvSpPr>
        <p:spPr>
          <a:xfrm>
            <a:off x="9766840" y="591594"/>
            <a:ext cx="1941942" cy="5926794"/>
          </a:xfrm>
          <a:prstGeom prst="verticalScroll">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  次の「の」の品詞と</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en-US" altLang="ja-JP" b="1" dirty="0">
                <a:solidFill>
                  <a:schemeClr val="accent1"/>
                </a:solidFill>
                <a:latin typeface="游ゴシック Medium" panose="020B0500000000000000" pitchFamily="50" charset="-128"/>
                <a:ea typeface="游ゴシック Medium" panose="020B0500000000000000" pitchFamily="50" charset="-128"/>
              </a:rPr>
              <a:t>     </a:t>
            </a:r>
            <a:r>
              <a:rPr lang="ja-JP" altLang="en-US" b="1" dirty="0">
                <a:solidFill>
                  <a:schemeClr val="accent1"/>
                </a:solidFill>
                <a:latin typeface="游ゴシック Medium" panose="020B0500000000000000" pitchFamily="50" charset="-128"/>
                <a:ea typeface="游ゴシック Medium" panose="020B0500000000000000" pitchFamily="50" charset="-128"/>
              </a:rPr>
              <a:t>意味は？ </a:t>
            </a:r>
          </a:p>
        </p:txBody>
      </p:sp>
      <p:sp>
        <p:nvSpPr>
          <p:cNvPr id="14" name="縦書きテキスト プレースホルダー 1">
            <a:extLst>
              <a:ext uri="{FF2B5EF4-FFF2-40B4-BE49-F238E27FC236}">
                <a16:creationId xmlns:a16="http://schemas.microsoft.com/office/drawing/2014/main" id="{BFF76CA8-F0ED-9A14-25FB-E9A4FEDF9D13}"/>
              </a:ext>
            </a:extLst>
          </p:cNvPr>
          <p:cNvSpPr txBox="1">
            <a:spLocks/>
          </p:cNvSpPr>
          <p:nvPr/>
        </p:nvSpPr>
        <p:spPr>
          <a:xfrm>
            <a:off x="2031189" y="829014"/>
            <a:ext cx="2999429" cy="5451953"/>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Ａ　</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50000"/>
              </a:lnSpc>
              <a:spcBef>
                <a:spcPts val="0"/>
              </a:spcBef>
            </a:pPr>
            <a:r>
              <a:rPr lang="en-US" altLang="ja-JP" b="1" dirty="0">
                <a:solidFill>
                  <a:srgbClr val="FF0000"/>
                </a:solidFill>
                <a:latin typeface="游ゴシック Medium" panose="020B0500000000000000" pitchFamily="50" charset="-128"/>
                <a:ea typeface="游ゴシック Medium" panose="020B0500000000000000" pitchFamily="50" charset="-128"/>
              </a:rPr>
              <a:t>1</a:t>
            </a:r>
            <a:r>
              <a:rPr lang="ja-JP" altLang="en-US" b="1" dirty="0">
                <a:solidFill>
                  <a:srgbClr val="FF0000"/>
                </a:solidFill>
                <a:latin typeface="游ゴシック Medium" panose="020B0500000000000000" pitchFamily="50" charset="-128"/>
                <a:ea typeface="游ゴシック Medium" panose="020B0500000000000000" pitchFamily="50" charset="-128"/>
              </a:rPr>
              <a:t>格助詞で、同格を表す。</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50000"/>
              </a:lnSpc>
              <a:spcBef>
                <a:spcPts val="0"/>
              </a:spcBef>
            </a:pPr>
            <a:r>
              <a:rPr lang="en-US" altLang="ja-JP" b="1" dirty="0">
                <a:solidFill>
                  <a:srgbClr val="FF0000"/>
                </a:solidFill>
                <a:latin typeface="游ゴシック Medium" panose="020B0500000000000000" pitchFamily="50" charset="-128"/>
                <a:ea typeface="游ゴシック Medium" panose="020B0500000000000000" pitchFamily="50" charset="-128"/>
              </a:rPr>
              <a:t>2</a:t>
            </a:r>
            <a:r>
              <a:rPr lang="ja-JP" altLang="en-US" b="1" dirty="0">
                <a:solidFill>
                  <a:srgbClr val="FF0000"/>
                </a:solidFill>
                <a:latin typeface="游ゴシック Medium" panose="020B0500000000000000" pitchFamily="50" charset="-128"/>
                <a:ea typeface="游ゴシック Medium" panose="020B0500000000000000" pitchFamily="50" charset="-128"/>
              </a:rPr>
              <a:t>格助詞で、主語を表す。</a:t>
            </a:r>
          </a:p>
        </p:txBody>
      </p:sp>
      <p:grpSp>
        <p:nvGrpSpPr>
          <p:cNvPr id="11" name="グループ化 10">
            <a:extLst>
              <a:ext uri="{FF2B5EF4-FFF2-40B4-BE49-F238E27FC236}">
                <a16:creationId xmlns:a16="http://schemas.microsoft.com/office/drawing/2014/main" id="{43BD24F6-4249-29E2-11E9-4111F44286EA}"/>
              </a:ext>
            </a:extLst>
          </p:cNvPr>
          <p:cNvGrpSpPr/>
          <p:nvPr/>
        </p:nvGrpSpPr>
        <p:grpSpPr>
          <a:xfrm>
            <a:off x="7627391" y="1791190"/>
            <a:ext cx="83578" cy="377840"/>
            <a:chOff x="9946718" y="1012122"/>
            <a:chExt cx="50800" cy="376928"/>
          </a:xfrm>
        </p:grpSpPr>
        <p:cxnSp>
          <p:nvCxnSpPr>
            <p:cNvPr id="12" name="直線コネクタ 11">
              <a:extLst>
                <a:ext uri="{FF2B5EF4-FFF2-40B4-BE49-F238E27FC236}">
                  <a16:creationId xmlns:a16="http://schemas.microsoft.com/office/drawing/2014/main" id="{202D048B-CB57-6A77-4314-B96DD7DC815A}"/>
                </a:ext>
              </a:extLst>
            </p:cNvPr>
            <p:cNvCxnSpPr/>
            <p:nvPr/>
          </p:nvCxnSpPr>
          <p:spPr>
            <a:xfrm>
              <a:off x="99467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C2D90C5A-2376-1993-7F23-2EB58D034C0F}"/>
                </a:ext>
              </a:extLst>
            </p:cNvPr>
            <p:cNvCxnSpPr/>
            <p:nvPr/>
          </p:nvCxnSpPr>
          <p:spPr>
            <a:xfrm>
              <a:off x="99975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テキスト ボックス 2">
            <a:extLst>
              <a:ext uri="{FF2B5EF4-FFF2-40B4-BE49-F238E27FC236}">
                <a16:creationId xmlns:a16="http://schemas.microsoft.com/office/drawing/2014/main" id="{2357EC48-9493-2F29-8CA5-5F3984F4D9C5}"/>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224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縦書きタイトル 3"/>
          <p:cNvSpPr>
            <a:spLocks noGrp="1"/>
          </p:cNvSpPr>
          <p:nvPr>
            <p:ph type="title" orient="vert"/>
          </p:nvPr>
        </p:nvSpPr>
        <p:spPr>
          <a:xfrm>
            <a:off x="10261600" y="523081"/>
            <a:ext cx="975468" cy="5811838"/>
          </a:xfrm>
        </p:spPr>
        <p:txBody>
          <a:bodyPr anchor="t">
            <a:normAutofit/>
          </a:bodyPr>
          <a:lstStyle/>
          <a:p>
            <a:pPr>
              <a:lnSpc>
                <a:spcPct val="100000"/>
              </a:lnSpc>
            </a:pPr>
            <a:r>
              <a:rPr kumimoji="1" lang="ja-JP" altLang="en-US" sz="4800" dirty="0">
                <a:latin typeface="游明朝 Demibold" panose="02020600000000000000" pitchFamily="18" charset="-128"/>
                <a:ea typeface="游明朝 Demibold" panose="02020600000000000000" pitchFamily="18" charset="-128"/>
              </a:rPr>
              <a:t>伊勢物語</a:t>
            </a:r>
            <a:endParaRPr kumimoji="1" lang="ja-JP" altLang="en-US" dirty="0">
              <a:latin typeface="游明朝 Demibold" panose="02020600000000000000" pitchFamily="18" charset="-128"/>
              <a:ea typeface="游明朝 Demibold" panose="02020600000000000000" pitchFamily="18" charset="-128"/>
            </a:endParaRPr>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347" y="261540"/>
            <a:ext cx="3790357" cy="6093821"/>
          </a:xfrm>
          <a:prstGeom prst="rect">
            <a:avLst/>
          </a:prstGeom>
        </p:spPr>
      </p:pic>
      <p:sp>
        <p:nvSpPr>
          <p:cNvPr id="6" name="テキスト ボックス 5"/>
          <p:cNvSpPr txBox="1"/>
          <p:nvPr/>
        </p:nvSpPr>
        <p:spPr>
          <a:xfrm>
            <a:off x="433545" y="6355361"/>
            <a:ext cx="3790357" cy="314175"/>
          </a:xfrm>
          <a:prstGeom prst="rect">
            <a:avLst/>
          </a:prstGeom>
          <a:noFill/>
          <a:ln w="28575">
            <a:noFill/>
          </a:ln>
        </p:spPr>
        <p:txBody>
          <a:bodyPr vert="horz" wrap="square" lIns="0" tIns="108000" rIns="0" bIns="0" rtlCol="0" anchor="t">
            <a:normAutofit/>
          </a:bodyPr>
          <a:lstStyle/>
          <a:p>
            <a:pPr>
              <a:lnSpc>
                <a:spcPct val="100000"/>
              </a:lnSpc>
              <a:spcBef>
                <a:spcPts val="0"/>
              </a:spcBef>
            </a:pPr>
            <a:r>
              <a:rPr lang="zh-TW" altLang="en-US" sz="1050" dirty="0"/>
              <a:t>在原業平肖像</a:t>
            </a:r>
            <a:r>
              <a:rPr lang="ja-JP" altLang="en-US" sz="1050" dirty="0"/>
              <a:t>［</a:t>
            </a:r>
            <a:r>
              <a:rPr lang="en-US" altLang="ja-JP" sz="1050" dirty="0" err="1"/>
              <a:t>ColBase</a:t>
            </a:r>
            <a:r>
              <a:rPr lang="en-US" altLang="ja-JP" sz="1050" dirty="0"/>
              <a:t>/</a:t>
            </a:r>
            <a:r>
              <a:rPr lang="ja-JP" altLang="en-US" sz="1050" dirty="0"/>
              <a:t>京都国立博物館］</a:t>
            </a:r>
            <a:endParaRPr kumimoji="1" lang="ja-JP" altLang="en-US" sz="1050" b="1" spc="-100" dirty="0">
              <a:solidFill>
                <a:schemeClr val="accent1"/>
              </a:solidFill>
              <a:latin typeface="游ゴシック Medium" panose="020B0500000000000000" pitchFamily="50" charset="-128"/>
              <a:ea typeface="游ゴシック Medium" panose="020B0500000000000000" pitchFamily="50" charset="-128"/>
            </a:endParaRPr>
          </a:p>
        </p:txBody>
      </p:sp>
      <p:sp>
        <p:nvSpPr>
          <p:cNvPr id="9" name="縦書きタイトル 3"/>
          <p:cNvSpPr txBox="1">
            <a:spLocks/>
          </p:cNvSpPr>
          <p:nvPr/>
        </p:nvSpPr>
        <p:spPr>
          <a:xfrm>
            <a:off x="8207651" y="543523"/>
            <a:ext cx="1612900" cy="5811838"/>
          </a:xfrm>
          <a:prstGeom prst="rect">
            <a:avLst/>
          </a:prstGeom>
        </p:spPr>
        <p:txBody>
          <a:bodyPr vert="eaVert" lIns="91440" tIns="45720" rIns="91440" bIns="45720" rtlCol="0" anchor="t">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00000"/>
              </a:lnSpc>
            </a:pPr>
            <a:r>
              <a:rPr lang="ja-JP" altLang="en-US" dirty="0">
                <a:solidFill>
                  <a:schemeClr val="accent2"/>
                </a:solidFill>
                <a:latin typeface="游明朝 Demibold" panose="02020600000000000000" pitchFamily="18" charset="-128"/>
                <a:ea typeface="游明朝 Demibold" panose="02020600000000000000" pitchFamily="18" charset="-128"/>
              </a:rPr>
              <a:t>平安時代前期</a:t>
            </a:r>
            <a:r>
              <a:rPr lang="ja-JP" altLang="en-US" dirty="0">
                <a:latin typeface="游明朝 Demibold" panose="02020600000000000000" pitchFamily="18" charset="-128"/>
                <a:ea typeface="游明朝 Demibold" panose="02020600000000000000" pitchFamily="18" charset="-128"/>
              </a:rPr>
              <a:t>成立の</a:t>
            </a:r>
            <a:r>
              <a:rPr lang="ja-JP" altLang="en-US" dirty="0">
                <a:solidFill>
                  <a:schemeClr val="accent2"/>
                </a:solidFill>
                <a:latin typeface="游明朝 Demibold" panose="02020600000000000000" pitchFamily="18" charset="-128"/>
                <a:ea typeface="游明朝 Demibold" panose="02020600000000000000" pitchFamily="18" charset="-128"/>
              </a:rPr>
              <a:t>歌物語</a:t>
            </a:r>
            <a:r>
              <a:rPr lang="ja-JP" altLang="en-US" dirty="0">
                <a:latin typeface="游明朝 Demibold" panose="02020600000000000000" pitchFamily="18" charset="-128"/>
                <a:ea typeface="游明朝 Demibold" panose="02020600000000000000" pitchFamily="18" charset="-128"/>
              </a:rPr>
              <a:t>。作者未詳。</a:t>
            </a:r>
          </a:p>
        </p:txBody>
      </p:sp>
      <p:sp>
        <p:nvSpPr>
          <p:cNvPr id="10" name="縦書きタイトル 3"/>
          <p:cNvSpPr txBox="1">
            <a:spLocks/>
          </p:cNvSpPr>
          <p:nvPr/>
        </p:nvSpPr>
        <p:spPr>
          <a:xfrm>
            <a:off x="5277402" y="543523"/>
            <a:ext cx="2489200" cy="5811838"/>
          </a:xfrm>
          <a:prstGeom prst="rect">
            <a:avLst/>
          </a:prstGeom>
        </p:spPr>
        <p:txBody>
          <a:bodyPr vert="eaVert" lIns="91440" tIns="45720" rIns="91440" bIns="45720" rtlCol="0" anchor="t">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00000"/>
              </a:lnSpc>
            </a:pPr>
            <a:r>
              <a:rPr lang="ja-JP" altLang="en-US" b="1" dirty="0">
                <a:solidFill>
                  <a:schemeClr val="accent2"/>
                </a:solidFill>
                <a:latin typeface="游明朝 Demibold" panose="02020600000000000000" pitchFamily="18" charset="-128"/>
                <a:ea typeface="游明朝 Demibold" panose="02020600000000000000" pitchFamily="18" charset="-128"/>
              </a:rPr>
              <a:t>在原業平</a:t>
            </a:r>
            <a:r>
              <a:rPr lang="ja-JP" altLang="en-US" dirty="0">
                <a:latin typeface="游明朝 Demibold" panose="02020600000000000000" pitchFamily="18" charset="-128"/>
                <a:ea typeface="游明朝 Demibold" panose="02020600000000000000" pitchFamily="18" charset="-128"/>
              </a:rPr>
              <a:t>と考えられる人物の恋愛を中心とした一代記の構成をとる。</a:t>
            </a:r>
          </a:p>
        </p:txBody>
      </p:sp>
      <p:sp>
        <p:nvSpPr>
          <p:cNvPr id="2" name="テキスト ボックス 1">
            <a:extLst>
              <a:ext uri="{FF2B5EF4-FFF2-40B4-BE49-F238E27FC236}">
                <a16:creationId xmlns:a16="http://schemas.microsoft.com/office/drawing/2014/main" id="{5BD4A081-50D4-C740-0697-EF48B87876CC}"/>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165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33020" r="3587"/>
          <a:stretch/>
        </p:blipFill>
        <p:spPr>
          <a:xfrm>
            <a:off x="-77821" y="0"/>
            <a:ext cx="12269821" cy="6858000"/>
          </a:xfrm>
          <a:prstGeom prst="rect">
            <a:avLst/>
          </a:prstGeom>
        </p:spPr>
      </p:pic>
      <p:sp>
        <p:nvSpPr>
          <p:cNvPr id="4" name="縦書きタイトル 3"/>
          <p:cNvSpPr>
            <a:spLocks noGrp="1"/>
          </p:cNvSpPr>
          <p:nvPr>
            <p:ph type="title" orient="vert"/>
          </p:nvPr>
        </p:nvSpPr>
        <p:spPr>
          <a:xfrm>
            <a:off x="6240256" y="700391"/>
            <a:ext cx="5113544" cy="5476572"/>
          </a:xfrm>
        </p:spPr>
        <p:txBody>
          <a:bodyPr anchor="b">
            <a:normAutofit/>
          </a:bodyPr>
          <a:lstStyle/>
          <a:p>
            <a:r>
              <a:rPr kumimoji="1" lang="ja-JP" altLang="en-US" sz="8000" b="1" dirty="0">
                <a:latin typeface="游明朝 Demibold" panose="02020600000000000000" pitchFamily="18" charset="-128"/>
                <a:ea typeface="游明朝 Demibold" panose="02020600000000000000" pitchFamily="18" charset="-128"/>
              </a:rPr>
              <a:t>伊勢物語</a:t>
            </a:r>
          </a:p>
        </p:txBody>
      </p:sp>
      <p:sp>
        <p:nvSpPr>
          <p:cNvPr id="5" name="縦書きテキスト プレースホルダー 4"/>
          <p:cNvSpPr>
            <a:spLocks noGrp="1"/>
          </p:cNvSpPr>
          <p:nvPr>
            <p:ph type="body" orient="vert" idx="1"/>
          </p:nvPr>
        </p:nvSpPr>
        <p:spPr>
          <a:xfrm>
            <a:off x="838200" y="2762655"/>
            <a:ext cx="5101910" cy="3414308"/>
          </a:xfrm>
        </p:spPr>
        <p:txBody>
          <a:bodyPr>
            <a:normAutofit/>
          </a:bodyPr>
          <a:lstStyle/>
          <a:p>
            <a:pPr marL="0" indent="0">
              <a:buNone/>
            </a:pPr>
            <a:r>
              <a:rPr kumimoji="1" lang="ja-JP" altLang="en-US" sz="7200" b="1" dirty="0">
                <a:latin typeface="游明朝 Demibold" panose="02020600000000000000" pitchFamily="18" charset="-128"/>
                <a:ea typeface="游明朝 Demibold" panose="02020600000000000000" pitchFamily="18" charset="-128"/>
              </a:rPr>
              <a:t>　</a:t>
            </a:r>
            <a:r>
              <a:rPr kumimoji="1" lang="ja-JP" altLang="en-US" sz="6600" b="1" dirty="0">
                <a:latin typeface="游明朝 Demibold" panose="02020600000000000000" pitchFamily="18" charset="-128"/>
                <a:ea typeface="游明朝 Demibold" panose="02020600000000000000" pitchFamily="18" charset="-128"/>
              </a:rPr>
              <a:t>芥川</a:t>
            </a:r>
            <a:endParaRPr kumimoji="1" lang="ja-JP" altLang="en-US" sz="7200" b="1" dirty="0">
              <a:latin typeface="游明朝 Demibold" panose="02020600000000000000" pitchFamily="18" charset="-128"/>
              <a:ea typeface="游明朝 Demibold" panose="02020600000000000000" pitchFamily="18" charset="-128"/>
            </a:endParaRPr>
          </a:p>
        </p:txBody>
      </p:sp>
      <p:sp>
        <p:nvSpPr>
          <p:cNvPr id="7" name="テキスト ボックス 6"/>
          <p:cNvSpPr txBox="1"/>
          <p:nvPr/>
        </p:nvSpPr>
        <p:spPr>
          <a:xfrm>
            <a:off x="90742" y="6432143"/>
            <a:ext cx="3790357" cy="314175"/>
          </a:xfrm>
          <a:prstGeom prst="rect">
            <a:avLst/>
          </a:prstGeom>
          <a:noFill/>
          <a:ln w="28575">
            <a:noFill/>
          </a:ln>
        </p:spPr>
        <p:txBody>
          <a:bodyPr vert="horz" wrap="square" lIns="0" tIns="108000" rIns="0" bIns="0" rtlCol="0" anchor="t">
            <a:normAutofit/>
          </a:bodyPr>
          <a:lstStyle/>
          <a:p>
            <a:pPr>
              <a:lnSpc>
                <a:spcPct val="100000"/>
              </a:lnSpc>
              <a:spcBef>
                <a:spcPts val="0"/>
              </a:spcBef>
            </a:pPr>
            <a:r>
              <a:rPr lang="ja-JP" altLang="en-US" sz="1050" dirty="0"/>
              <a:t>伊勢物語絵巻［</a:t>
            </a:r>
            <a:r>
              <a:rPr lang="en-US" altLang="ja-JP" sz="1050" dirty="0" err="1"/>
              <a:t>ColBase</a:t>
            </a:r>
            <a:r>
              <a:rPr lang="en-US" altLang="ja-JP" sz="1050" dirty="0"/>
              <a:t>/</a:t>
            </a:r>
            <a:r>
              <a:rPr lang="zh-TW" altLang="en-US" sz="1050" dirty="0"/>
              <a:t>東京国立博物館</a:t>
            </a:r>
            <a:r>
              <a:rPr lang="ja-JP" altLang="en-US" sz="1050" dirty="0"/>
              <a:t>］</a:t>
            </a:r>
            <a:endParaRPr kumimoji="1" lang="ja-JP" altLang="en-US" sz="1050" b="1" spc="-100" dirty="0">
              <a:solidFill>
                <a:schemeClr val="accent1"/>
              </a:solidFill>
              <a:latin typeface="游ゴシック Medium" panose="020B0500000000000000" pitchFamily="50" charset="-128"/>
              <a:ea typeface="游ゴシック Medium" panose="020B0500000000000000" pitchFamily="50" charset="-128"/>
            </a:endParaRPr>
          </a:p>
        </p:txBody>
      </p:sp>
      <p:sp>
        <p:nvSpPr>
          <p:cNvPr id="2" name="テキスト ボックス 1">
            <a:extLst>
              <a:ext uri="{FF2B5EF4-FFF2-40B4-BE49-F238E27FC236}">
                <a16:creationId xmlns:a16="http://schemas.microsoft.com/office/drawing/2014/main" id="{1A4C4A8E-9CBF-360D-D137-71EB56C23EDB}"/>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0110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p:cNvSpPr txBox="1">
            <a:spLocks/>
          </p:cNvSpPr>
          <p:nvPr/>
        </p:nvSpPr>
        <p:spPr>
          <a:xfrm>
            <a:off x="6435634" y="457200"/>
            <a:ext cx="5756366"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　昔、男ありけり。</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女の</a:t>
            </a:r>
            <a:r>
              <a:rPr kumimoji="1" lang="ja-JP" altLang="en-US" b="0" i="0" u="none" strike="noStrike" kern="1200" cap="none" spc="0" normalizeH="0" baseline="0" noProof="0" dirty="0" err="1">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え</a:t>
            </a: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得まじかりけるを、</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年を経てよばひわたりけるを、</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からうじて盗み出でて、</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いと暗きに来けり。</a:t>
            </a:r>
          </a:p>
        </p:txBody>
      </p:sp>
      <p:sp>
        <p:nvSpPr>
          <p:cNvPr id="3" name="縦書きテキスト プレースホルダー 1"/>
          <p:cNvSpPr txBox="1">
            <a:spLocks/>
          </p:cNvSpPr>
          <p:nvPr/>
        </p:nvSpPr>
        <p:spPr>
          <a:xfrm>
            <a:off x="4746420" y="771525"/>
            <a:ext cx="1440000" cy="5760000"/>
          </a:xfrm>
          <a:prstGeom prst="verticalScroll">
            <a:avLst>
              <a:gd name="adj" fmla="val 8801"/>
            </a:avLst>
          </a:prstGeom>
          <a:solidFill>
            <a:srgbClr val="FFFAEB"/>
          </a:solidFill>
          <a:ln w="28575">
            <a:solidFill>
              <a:schemeClr val="tx1">
                <a:lumMod val="50000"/>
                <a:lumOff val="50000"/>
              </a:schemeClr>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Ｑ「の</a:t>
            </a:r>
            <a:r>
              <a:rPr kumimoji="1" lang="ja-JP" altLang="en-US" b="1" i="0" u="none" strike="noStrike" kern="1200" cap="none" spc="-800" normalizeH="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a:t>
            </a:r>
            <a:r>
              <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の品詞と意味は？</a:t>
            </a:r>
          </a:p>
        </p:txBody>
      </p:sp>
      <p:grpSp>
        <p:nvGrpSpPr>
          <p:cNvPr id="8" name="グループ化 7"/>
          <p:cNvGrpSpPr/>
          <p:nvPr/>
        </p:nvGrpSpPr>
        <p:grpSpPr>
          <a:xfrm>
            <a:off x="10571133" y="1018036"/>
            <a:ext cx="79933" cy="376928"/>
            <a:chOff x="9946718" y="1012122"/>
            <a:chExt cx="50800" cy="376928"/>
          </a:xfrm>
        </p:grpSpPr>
        <p:cxnSp>
          <p:nvCxnSpPr>
            <p:cNvPr id="6" name="直線コネクタ 5"/>
            <p:cNvCxnSpPr/>
            <p:nvPr/>
          </p:nvCxnSpPr>
          <p:spPr>
            <a:xfrm>
              <a:off x="9946718" y="1012122"/>
              <a:ext cx="0" cy="37692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9997518" y="1012122"/>
              <a:ext cx="0" cy="37692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0" name="縦書きテキスト プレースホルダー 1"/>
          <p:cNvSpPr txBox="1">
            <a:spLocks/>
          </p:cNvSpPr>
          <p:nvPr/>
        </p:nvSpPr>
        <p:spPr>
          <a:xfrm>
            <a:off x="3334537" y="1570534"/>
            <a:ext cx="1080000" cy="5389598"/>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格助詞・同格</a:t>
            </a:r>
          </a:p>
        </p:txBody>
      </p:sp>
      <p:sp>
        <p:nvSpPr>
          <p:cNvPr id="11" name="縦書きテキスト プレースホルダー 1"/>
          <p:cNvSpPr txBox="1">
            <a:spLocks/>
          </p:cNvSpPr>
          <p:nvPr/>
        </p:nvSpPr>
        <p:spPr>
          <a:xfrm>
            <a:off x="2445866" y="1394964"/>
            <a:ext cx="720000" cy="5376333"/>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「女」</a:t>
            </a:r>
            <a:endParaRPr kumimoji="1" lang="en-US" altLang="ja-JP"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sp>
        <p:nvSpPr>
          <p:cNvPr id="12" name="縦書きテキスト プレースホルダー 1"/>
          <p:cNvSpPr txBox="1">
            <a:spLocks/>
          </p:cNvSpPr>
          <p:nvPr/>
        </p:nvSpPr>
        <p:spPr>
          <a:xfrm>
            <a:off x="1089618" y="1394964"/>
            <a:ext cx="720000" cy="5463036"/>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a:t>
            </a:r>
            <a:r>
              <a:rPr kumimoji="1" lang="ja-JP" altLang="en-US" b="1" i="0" u="none" strike="noStrike" kern="1200" cap="none" spc="0" normalizeH="0" baseline="0" noProof="0" dirty="0" err="1">
                <a:ln>
                  <a:noFill/>
                </a:ln>
                <a:solidFill>
                  <a:srgbClr val="00B050"/>
                </a:solidFill>
                <a:effectLst/>
                <a:uLnTx/>
                <a:uFillTx/>
                <a:latin typeface="游ゴシック Medium" panose="020B0500000000000000" pitchFamily="50" charset="-128"/>
                <a:ea typeface="游ゴシック Medium" panose="020B0500000000000000" pitchFamily="50" charset="-128"/>
              </a:rPr>
              <a:t>え</a:t>
            </a:r>
            <a:r>
              <a:rPr kumimoji="1" lang="ja-JP" altLang="en-US"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得まじかりける」</a:t>
            </a:r>
            <a:endParaRPr kumimoji="1" lang="en-US" altLang="ja-JP"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grpSp>
        <p:nvGrpSpPr>
          <p:cNvPr id="13" name="グループ化 12"/>
          <p:cNvGrpSpPr/>
          <p:nvPr/>
        </p:nvGrpSpPr>
        <p:grpSpPr>
          <a:xfrm rot="5400000">
            <a:off x="2095862" y="1997751"/>
            <a:ext cx="79933" cy="376928"/>
            <a:chOff x="9946718" y="1012122"/>
            <a:chExt cx="50800" cy="376928"/>
          </a:xfrm>
        </p:grpSpPr>
        <p:cxnSp>
          <p:nvCxnSpPr>
            <p:cNvPr id="14" name="直線コネクタ 13"/>
            <p:cNvCxnSpPr/>
            <p:nvPr/>
          </p:nvCxnSpPr>
          <p:spPr>
            <a:xfrm>
              <a:off x="9946718" y="1012122"/>
              <a:ext cx="0" cy="37692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9997518" y="1012122"/>
              <a:ext cx="0" cy="37692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9" name="フリーフォーム 8"/>
          <p:cNvSpPr/>
          <p:nvPr/>
        </p:nvSpPr>
        <p:spPr>
          <a:xfrm>
            <a:off x="5505651" y="323850"/>
            <a:ext cx="4544283" cy="895350"/>
          </a:xfrm>
          <a:custGeom>
            <a:avLst/>
            <a:gdLst>
              <a:gd name="connsiteX0" fmla="*/ 4749800 w 4749800"/>
              <a:gd name="connsiteY0" fmla="*/ 895350 h 895350"/>
              <a:gd name="connsiteX1" fmla="*/ 4546600 w 4749800"/>
              <a:gd name="connsiteY1" fmla="*/ 895350 h 895350"/>
              <a:gd name="connsiteX2" fmla="*/ 4546600 w 4749800"/>
              <a:gd name="connsiteY2" fmla="*/ 0 h 895350"/>
              <a:gd name="connsiteX3" fmla="*/ 0 w 4749800"/>
              <a:gd name="connsiteY3" fmla="*/ 0 h 895350"/>
              <a:gd name="connsiteX4" fmla="*/ 0 w 4749800"/>
              <a:gd name="connsiteY4" fmla="*/ 279400 h 895350"/>
              <a:gd name="connsiteX0" fmla="*/ 4749800 w 4749800"/>
              <a:gd name="connsiteY0" fmla="*/ 895350 h 895350"/>
              <a:gd name="connsiteX1" fmla="*/ 4546600 w 4749800"/>
              <a:gd name="connsiteY1" fmla="*/ 895350 h 895350"/>
              <a:gd name="connsiteX2" fmla="*/ 4546600 w 4749800"/>
              <a:gd name="connsiteY2" fmla="*/ 0 h 895350"/>
              <a:gd name="connsiteX3" fmla="*/ 0 w 4749800"/>
              <a:gd name="connsiteY3" fmla="*/ 0 h 895350"/>
              <a:gd name="connsiteX4" fmla="*/ 0 w 4749800"/>
              <a:gd name="connsiteY4" fmla="*/ 527050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9800" h="895350">
                <a:moveTo>
                  <a:pt x="4749800" y="895350"/>
                </a:moveTo>
                <a:lnTo>
                  <a:pt x="4546600" y="895350"/>
                </a:lnTo>
                <a:lnTo>
                  <a:pt x="4546600" y="0"/>
                </a:lnTo>
                <a:lnTo>
                  <a:pt x="0" y="0"/>
                </a:lnTo>
                <a:lnTo>
                  <a:pt x="0" y="527050"/>
                </a:lnTo>
              </a:path>
            </a:pathLst>
          </a:custGeom>
          <a:noFill/>
          <a:ln w="38100">
            <a:solidFill>
              <a:schemeClr val="accent1"/>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C36B50CC-435F-583E-A250-B5C739F824DB}"/>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438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P spid="12"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0049934" y="1394964"/>
            <a:ext cx="504000" cy="504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10048215" y="2380484"/>
            <a:ext cx="504000" cy="180543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縦書きテキスト プレースホルダー 1"/>
          <p:cNvSpPr txBox="1">
            <a:spLocks/>
          </p:cNvSpPr>
          <p:nvPr/>
        </p:nvSpPr>
        <p:spPr>
          <a:xfrm>
            <a:off x="6435634" y="457200"/>
            <a:ext cx="5756366"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　昔、男ありけり。</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女の</a:t>
            </a:r>
            <a:r>
              <a:rPr kumimoji="1" lang="ja-JP" altLang="en-US" b="0" i="0" u="none" strike="noStrike" kern="1200" cap="none" spc="0" normalizeH="0" baseline="0" noProof="0" dirty="0" err="1">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え</a:t>
            </a: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得まじかりけるを、</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年を経てよばひわたりけるを、</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からうじて盗み出でて、</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いと暗きに来けり。</a:t>
            </a:r>
          </a:p>
        </p:txBody>
      </p:sp>
      <p:sp>
        <p:nvSpPr>
          <p:cNvPr id="9" name="フリーフォーム 8"/>
          <p:cNvSpPr/>
          <p:nvPr/>
        </p:nvSpPr>
        <p:spPr>
          <a:xfrm>
            <a:off x="5742578" y="323850"/>
            <a:ext cx="4307356" cy="1322070"/>
          </a:xfrm>
          <a:custGeom>
            <a:avLst/>
            <a:gdLst>
              <a:gd name="connsiteX0" fmla="*/ 4749800 w 4749800"/>
              <a:gd name="connsiteY0" fmla="*/ 895350 h 895350"/>
              <a:gd name="connsiteX1" fmla="*/ 4546600 w 4749800"/>
              <a:gd name="connsiteY1" fmla="*/ 895350 h 895350"/>
              <a:gd name="connsiteX2" fmla="*/ 4546600 w 4749800"/>
              <a:gd name="connsiteY2" fmla="*/ 0 h 895350"/>
              <a:gd name="connsiteX3" fmla="*/ 0 w 4749800"/>
              <a:gd name="connsiteY3" fmla="*/ 0 h 895350"/>
              <a:gd name="connsiteX4" fmla="*/ 0 w 4749800"/>
              <a:gd name="connsiteY4" fmla="*/ 279400 h 895350"/>
              <a:gd name="connsiteX0" fmla="*/ 4749800 w 4749800"/>
              <a:gd name="connsiteY0" fmla="*/ 895350 h 895350"/>
              <a:gd name="connsiteX1" fmla="*/ 4546600 w 4749800"/>
              <a:gd name="connsiteY1" fmla="*/ 895350 h 895350"/>
              <a:gd name="connsiteX2" fmla="*/ 4546600 w 4749800"/>
              <a:gd name="connsiteY2" fmla="*/ 0 h 895350"/>
              <a:gd name="connsiteX3" fmla="*/ 0 w 4749800"/>
              <a:gd name="connsiteY3" fmla="*/ 0 h 895350"/>
              <a:gd name="connsiteX4" fmla="*/ 0 w 4749800"/>
              <a:gd name="connsiteY4" fmla="*/ 527050 h 895350"/>
              <a:gd name="connsiteX0" fmla="*/ 4755408 w 4755408"/>
              <a:gd name="connsiteY0" fmla="*/ 895350 h 895350"/>
              <a:gd name="connsiteX1" fmla="*/ 4552208 w 4755408"/>
              <a:gd name="connsiteY1" fmla="*/ 895350 h 895350"/>
              <a:gd name="connsiteX2" fmla="*/ 4552208 w 4755408"/>
              <a:gd name="connsiteY2" fmla="*/ 0 h 895350"/>
              <a:gd name="connsiteX3" fmla="*/ 5608 w 4755408"/>
              <a:gd name="connsiteY3" fmla="*/ 0 h 895350"/>
              <a:gd name="connsiteX4" fmla="*/ 0 w 4755408"/>
              <a:gd name="connsiteY4" fmla="*/ 313749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5408" h="895350">
                <a:moveTo>
                  <a:pt x="4755408" y="895350"/>
                </a:moveTo>
                <a:lnTo>
                  <a:pt x="4552208" y="895350"/>
                </a:lnTo>
                <a:lnTo>
                  <a:pt x="4552208" y="0"/>
                </a:lnTo>
                <a:lnTo>
                  <a:pt x="5608" y="0"/>
                </a:lnTo>
                <a:lnTo>
                  <a:pt x="0" y="313749"/>
                </a:lnTo>
              </a:path>
            </a:pathLst>
          </a:custGeom>
          <a:noFill/>
          <a:ln w="38100">
            <a:solidFill>
              <a:schemeClr val="accent1"/>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縦書きテキスト プレースホルダー 1"/>
          <p:cNvSpPr txBox="1">
            <a:spLocks/>
          </p:cNvSpPr>
          <p:nvPr/>
        </p:nvSpPr>
        <p:spPr>
          <a:xfrm>
            <a:off x="110067" y="1394964"/>
            <a:ext cx="2472731" cy="5463036"/>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1" lang="ja-JP" altLang="en-US"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a:t>
            </a:r>
            <a:r>
              <a:rPr kumimoji="1" lang="ja-JP" altLang="en-US" sz="3200" b="1" i="0" u="none" strike="noStrike" kern="1200" cap="none" spc="0" normalizeH="0" baseline="0" noProof="0" dirty="0" err="1">
                <a:ln>
                  <a:noFill/>
                </a:ln>
                <a:solidFill>
                  <a:srgbClr val="00B050"/>
                </a:solidFill>
                <a:effectLst/>
                <a:uLnTx/>
                <a:uFillTx/>
                <a:latin typeface="游ゴシック Medium" panose="020B0500000000000000" pitchFamily="50" charset="-128"/>
                <a:ea typeface="游ゴシック Medium" panose="020B0500000000000000" pitchFamily="50" charset="-128"/>
              </a:rPr>
              <a:t>え</a:t>
            </a:r>
            <a:r>
              <a:rPr kumimoji="1" lang="ja-JP" altLang="en-US"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得まじかりける」</a:t>
            </a:r>
            <a:endParaRPr kumimoji="1" lang="en-US" altLang="ja-JP"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→手に入れることが</a:t>
            </a:r>
            <a:endParaRPr kumimoji="1" lang="en-US" altLang="ja-JP"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できそうもなかった</a:t>
            </a:r>
            <a:endParaRPr kumimoji="1" lang="en-US" altLang="ja-JP" sz="32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sp>
        <p:nvSpPr>
          <p:cNvPr id="17" name="縦書きテキスト プレースホルダー 1"/>
          <p:cNvSpPr txBox="1">
            <a:spLocks/>
          </p:cNvSpPr>
          <p:nvPr/>
        </p:nvSpPr>
        <p:spPr>
          <a:xfrm>
            <a:off x="3969216" y="830262"/>
            <a:ext cx="1080000" cy="612987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Ａ  副詞</a:t>
            </a:r>
          </a:p>
        </p:txBody>
      </p:sp>
      <p:sp>
        <p:nvSpPr>
          <p:cNvPr id="18" name="縦書きテキスト プレースホルダー 1"/>
          <p:cNvSpPr txBox="1">
            <a:spLocks/>
          </p:cNvSpPr>
          <p:nvPr/>
        </p:nvSpPr>
        <p:spPr>
          <a:xfrm>
            <a:off x="2612968" y="1540932"/>
            <a:ext cx="1802574" cy="5419199"/>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打ち消しの語を伴って</a:t>
            </a:r>
            <a:endParaRPr kumimoji="1" lang="en-US" altLang="ja-JP"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不可能を表す。</a:t>
            </a:r>
          </a:p>
        </p:txBody>
      </p:sp>
      <p:sp>
        <p:nvSpPr>
          <p:cNvPr id="10" name="縦書きテキスト プレースホルダー 1"/>
          <p:cNvSpPr txBox="1">
            <a:spLocks/>
          </p:cNvSpPr>
          <p:nvPr/>
        </p:nvSpPr>
        <p:spPr>
          <a:xfrm>
            <a:off x="4995634" y="830262"/>
            <a:ext cx="1440000" cy="5760000"/>
          </a:xfrm>
          <a:prstGeom prst="verticalScroll">
            <a:avLst>
              <a:gd name="adj" fmla="val 8801"/>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Ｑ「え」の品詞と用法は？</a:t>
            </a:r>
          </a:p>
        </p:txBody>
      </p:sp>
      <p:sp>
        <p:nvSpPr>
          <p:cNvPr id="3" name="テキスト ボックス 2">
            <a:extLst>
              <a:ext uri="{FF2B5EF4-FFF2-40B4-BE49-F238E27FC236}">
                <a16:creationId xmlns:a16="http://schemas.microsoft.com/office/drawing/2014/main" id="{E3E15DE9-56CF-F5FA-175A-942C80DD4740}"/>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694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9" grpId="0" animBg="1"/>
      <p:bldP spid="12" grpId="0"/>
      <p:bldP spid="17" grpId="0"/>
      <p:bldP spid="18"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p:cNvSpPr txBox="1">
            <a:spLocks/>
          </p:cNvSpPr>
          <p:nvPr/>
        </p:nvSpPr>
        <p:spPr>
          <a:xfrm>
            <a:off x="6435634" y="457200"/>
            <a:ext cx="5756366"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　昔、男ありけり。</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女の</a:t>
            </a:r>
            <a:r>
              <a:rPr kumimoji="1" lang="ja-JP" altLang="en-US" b="0" i="0" u="none" strike="noStrike" kern="1200" cap="none" spc="0" normalizeH="0" baseline="0" noProof="0" dirty="0" err="1">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え</a:t>
            </a: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得まじかりけるを、</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年を経てよばひわたりけるを、</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からうじて盗み出でて、</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いと暗きに来けり。</a:t>
            </a:r>
          </a:p>
        </p:txBody>
      </p:sp>
      <p:sp>
        <p:nvSpPr>
          <p:cNvPr id="9" name="フリーフォーム 8"/>
          <p:cNvSpPr/>
          <p:nvPr/>
        </p:nvSpPr>
        <p:spPr>
          <a:xfrm>
            <a:off x="5795158" y="323850"/>
            <a:ext cx="4254776" cy="2565400"/>
          </a:xfrm>
          <a:custGeom>
            <a:avLst/>
            <a:gdLst>
              <a:gd name="connsiteX0" fmla="*/ 4749800 w 4749800"/>
              <a:gd name="connsiteY0" fmla="*/ 895350 h 895350"/>
              <a:gd name="connsiteX1" fmla="*/ 4546600 w 4749800"/>
              <a:gd name="connsiteY1" fmla="*/ 895350 h 895350"/>
              <a:gd name="connsiteX2" fmla="*/ 4546600 w 4749800"/>
              <a:gd name="connsiteY2" fmla="*/ 0 h 895350"/>
              <a:gd name="connsiteX3" fmla="*/ 0 w 4749800"/>
              <a:gd name="connsiteY3" fmla="*/ 0 h 895350"/>
              <a:gd name="connsiteX4" fmla="*/ 0 w 4749800"/>
              <a:gd name="connsiteY4" fmla="*/ 279400 h 895350"/>
              <a:gd name="connsiteX0" fmla="*/ 4749800 w 4749800"/>
              <a:gd name="connsiteY0" fmla="*/ 895350 h 895350"/>
              <a:gd name="connsiteX1" fmla="*/ 4546600 w 4749800"/>
              <a:gd name="connsiteY1" fmla="*/ 895350 h 895350"/>
              <a:gd name="connsiteX2" fmla="*/ 4546600 w 4749800"/>
              <a:gd name="connsiteY2" fmla="*/ 0 h 895350"/>
              <a:gd name="connsiteX3" fmla="*/ 0 w 4749800"/>
              <a:gd name="connsiteY3" fmla="*/ 0 h 895350"/>
              <a:gd name="connsiteX4" fmla="*/ 0 w 4749800"/>
              <a:gd name="connsiteY4" fmla="*/ 527050 h 895350"/>
              <a:gd name="connsiteX0" fmla="*/ 4755408 w 4755408"/>
              <a:gd name="connsiteY0" fmla="*/ 895350 h 895350"/>
              <a:gd name="connsiteX1" fmla="*/ 4552208 w 4755408"/>
              <a:gd name="connsiteY1" fmla="*/ 895350 h 895350"/>
              <a:gd name="connsiteX2" fmla="*/ 4552208 w 4755408"/>
              <a:gd name="connsiteY2" fmla="*/ 0 h 895350"/>
              <a:gd name="connsiteX3" fmla="*/ 5608 w 4755408"/>
              <a:gd name="connsiteY3" fmla="*/ 0 h 895350"/>
              <a:gd name="connsiteX4" fmla="*/ 0 w 4755408"/>
              <a:gd name="connsiteY4" fmla="*/ 313749 h 895350"/>
              <a:gd name="connsiteX0" fmla="*/ 4755408 w 4755408"/>
              <a:gd name="connsiteY0" fmla="*/ 895350 h 895350"/>
              <a:gd name="connsiteX1" fmla="*/ 4552208 w 4755408"/>
              <a:gd name="connsiteY1" fmla="*/ 895350 h 895350"/>
              <a:gd name="connsiteX2" fmla="*/ 4552208 w 4755408"/>
              <a:gd name="connsiteY2" fmla="*/ 0 h 895350"/>
              <a:gd name="connsiteX3" fmla="*/ 5608 w 4755408"/>
              <a:gd name="connsiteY3" fmla="*/ 0 h 895350"/>
              <a:gd name="connsiteX4" fmla="*/ 0 w 4755408"/>
              <a:gd name="connsiteY4" fmla="*/ 138668 h 895350"/>
              <a:gd name="connsiteX0" fmla="*/ 4762419 w 4762419"/>
              <a:gd name="connsiteY0" fmla="*/ 895350 h 895350"/>
              <a:gd name="connsiteX1" fmla="*/ 4559219 w 4762419"/>
              <a:gd name="connsiteY1" fmla="*/ 895350 h 895350"/>
              <a:gd name="connsiteX2" fmla="*/ 4559219 w 4762419"/>
              <a:gd name="connsiteY2" fmla="*/ 0 h 895350"/>
              <a:gd name="connsiteX3" fmla="*/ 12619 w 4762419"/>
              <a:gd name="connsiteY3" fmla="*/ 0 h 895350"/>
              <a:gd name="connsiteX4" fmla="*/ 0 w 4762419"/>
              <a:gd name="connsiteY4" fmla="*/ 158614 h 895350"/>
              <a:gd name="connsiteX0" fmla="*/ 4762419 w 4762419"/>
              <a:gd name="connsiteY0" fmla="*/ 895350 h 895350"/>
              <a:gd name="connsiteX1" fmla="*/ 4559219 w 4762419"/>
              <a:gd name="connsiteY1" fmla="*/ 895350 h 895350"/>
              <a:gd name="connsiteX2" fmla="*/ 4559219 w 4762419"/>
              <a:gd name="connsiteY2" fmla="*/ 0 h 895350"/>
              <a:gd name="connsiteX3" fmla="*/ 12619 w 4762419"/>
              <a:gd name="connsiteY3" fmla="*/ 0 h 895350"/>
              <a:gd name="connsiteX4" fmla="*/ 0 w 4762419"/>
              <a:gd name="connsiteY4" fmla="*/ 99744 h 895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419" h="895350">
                <a:moveTo>
                  <a:pt x="4762419" y="895350"/>
                </a:moveTo>
                <a:lnTo>
                  <a:pt x="4559219" y="895350"/>
                </a:lnTo>
                <a:lnTo>
                  <a:pt x="4559219" y="0"/>
                </a:lnTo>
                <a:lnTo>
                  <a:pt x="12619" y="0"/>
                </a:lnTo>
                <a:cubicBezTo>
                  <a:pt x="8413" y="52871"/>
                  <a:pt x="4206" y="46873"/>
                  <a:pt x="0" y="99744"/>
                </a:cubicBezTo>
              </a:path>
            </a:pathLst>
          </a:custGeom>
          <a:noFill/>
          <a:ln w="38100">
            <a:solidFill>
              <a:schemeClr val="accent1"/>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縦書きテキスト プレースホルダー 1"/>
          <p:cNvSpPr txBox="1">
            <a:spLocks/>
          </p:cNvSpPr>
          <p:nvPr/>
        </p:nvSpPr>
        <p:spPr>
          <a:xfrm>
            <a:off x="1389413" y="830262"/>
            <a:ext cx="2897803" cy="6129870"/>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Ａ　自分よりも</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　　身分の高い</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　　女性。</a:t>
            </a:r>
            <a:endPar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cxnSp>
        <p:nvCxnSpPr>
          <p:cNvPr id="14" name="直線コネクタ 13"/>
          <p:cNvCxnSpPr/>
          <p:nvPr/>
        </p:nvCxnSpPr>
        <p:spPr>
          <a:xfrm>
            <a:off x="10569147" y="558800"/>
            <a:ext cx="0" cy="445135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924" y="3841767"/>
            <a:ext cx="3205178" cy="2784498"/>
          </a:xfrm>
          <a:prstGeom prst="rect">
            <a:avLst/>
          </a:prstGeom>
        </p:spPr>
      </p:pic>
      <p:sp>
        <p:nvSpPr>
          <p:cNvPr id="8" name="縦書きテキスト プレースホルダー 1"/>
          <p:cNvSpPr txBox="1">
            <a:spLocks/>
          </p:cNvSpPr>
          <p:nvPr/>
        </p:nvSpPr>
        <p:spPr>
          <a:xfrm>
            <a:off x="4594591" y="641869"/>
            <a:ext cx="1841043" cy="6031462"/>
          </a:xfrm>
          <a:prstGeom prst="verticalScroll">
            <a:avLst>
              <a:gd name="adj" fmla="val 5322"/>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spc="-100" dirty="0">
                <a:solidFill>
                  <a:schemeClr val="accent1"/>
                </a:solidFill>
                <a:latin typeface="游ゴシック Medium" panose="020B0500000000000000" pitchFamily="50" charset="-128"/>
                <a:ea typeface="游ゴシック Medium" panose="020B0500000000000000" pitchFamily="50" charset="-128"/>
              </a:rPr>
              <a:t>Ｑ「女の</a:t>
            </a:r>
            <a:r>
              <a:rPr lang="ja-JP" altLang="en-US" b="1" spc="-100" dirty="0" err="1">
                <a:solidFill>
                  <a:schemeClr val="accent1"/>
                </a:solidFill>
                <a:latin typeface="游ゴシック Medium" panose="020B0500000000000000" pitchFamily="50" charset="-128"/>
                <a:ea typeface="游ゴシック Medium" panose="020B0500000000000000" pitchFamily="50" charset="-128"/>
              </a:rPr>
              <a:t>え</a:t>
            </a:r>
            <a:r>
              <a:rPr lang="ja-JP" altLang="en-US" b="1" spc="-100" dirty="0">
                <a:solidFill>
                  <a:schemeClr val="accent1"/>
                </a:solidFill>
                <a:latin typeface="游ゴシック Medium" panose="020B0500000000000000" pitchFamily="50" charset="-128"/>
                <a:ea typeface="游ゴシック Medium" panose="020B0500000000000000" pitchFamily="50" charset="-128"/>
              </a:rPr>
              <a:t>得まじかりける」</a:t>
            </a:r>
            <a:endParaRPr lang="en-US" altLang="ja-JP" b="1" spc="-100"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chemeClr val="accent1"/>
                </a:solidFill>
                <a:latin typeface="游ゴシック Medium" panose="020B0500000000000000" pitchFamily="50" charset="-128"/>
                <a:ea typeface="游ゴシック Medium" panose="020B0500000000000000" pitchFamily="50" charset="-128"/>
              </a:rPr>
              <a:t>      とはどんな女性？</a:t>
            </a:r>
          </a:p>
        </p:txBody>
      </p:sp>
      <p:sp>
        <p:nvSpPr>
          <p:cNvPr id="3" name="テキスト ボックス 2">
            <a:extLst>
              <a:ext uri="{FF2B5EF4-FFF2-40B4-BE49-F238E27FC236}">
                <a16:creationId xmlns:a16="http://schemas.microsoft.com/office/drawing/2014/main" id="{F3B84803-0F39-208A-FAAC-10CAFD2C3923}"/>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925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縦書きテキスト プレースホルダー 1"/>
          <p:cNvSpPr txBox="1">
            <a:spLocks/>
          </p:cNvSpPr>
          <p:nvPr/>
        </p:nvSpPr>
        <p:spPr>
          <a:xfrm>
            <a:off x="10672174" y="457200"/>
            <a:ext cx="1519825"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昔、男 ありけり。</a:t>
            </a:r>
            <a:endParaRPr kumimoji="1" lang="en-US" altLang="ja-JP"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p:txBody>
      </p:sp>
      <p:sp>
        <p:nvSpPr>
          <p:cNvPr id="10" name="縦書きテキスト プレースホルダー 1"/>
          <p:cNvSpPr txBox="1">
            <a:spLocks/>
          </p:cNvSpPr>
          <p:nvPr/>
        </p:nvSpPr>
        <p:spPr>
          <a:xfrm>
            <a:off x="7778663" y="1384126"/>
            <a:ext cx="1534438" cy="525418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女 の</a:t>
            </a:r>
            <a:r>
              <a:rPr kumimoji="1" lang="ja-JP" altLang="en-US" b="0" i="0" u="none" strike="noStrike" kern="1200" cap="none" spc="0" normalizeH="0" baseline="0" noProof="0" dirty="0" err="1">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え</a:t>
            </a:r>
            <a:r>
              <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得まじかりける</a:t>
            </a:r>
          </a:p>
        </p:txBody>
      </p:sp>
      <p:sp>
        <p:nvSpPr>
          <p:cNvPr id="11" name="正方形/長方形 10"/>
          <p:cNvSpPr/>
          <p:nvPr/>
        </p:nvSpPr>
        <p:spPr>
          <a:xfrm>
            <a:off x="11073008" y="1365337"/>
            <a:ext cx="612000" cy="612000"/>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8194109" y="1384126"/>
            <a:ext cx="612000" cy="612000"/>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 name="直線矢印コネクタ 13"/>
          <p:cNvCxnSpPr>
            <a:stCxn id="11" idx="1"/>
          </p:cNvCxnSpPr>
          <p:nvPr/>
        </p:nvCxnSpPr>
        <p:spPr>
          <a:xfrm flipH="1">
            <a:off x="8993688" y="1671337"/>
            <a:ext cx="2079320" cy="0"/>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テキスト ボックス 1"/>
          <p:cNvSpPr txBox="1"/>
          <p:nvPr/>
        </p:nvSpPr>
        <p:spPr>
          <a:xfrm>
            <a:off x="9096580" y="1929432"/>
            <a:ext cx="2000436" cy="4861874"/>
          </a:xfrm>
          <a:prstGeom prst="rect">
            <a:avLst/>
          </a:prstGeom>
          <a:ln w="28575">
            <a:noFill/>
          </a:ln>
        </p:spPr>
        <p:txBody>
          <a:bodyPr vert="eaVert" wrap="square" lIns="0" tIns="108000" rIns="0" bIns="0" rtlCol="0" anchor="ctr">
            <a:normAutofit/>
          </a:bodyPr>
          <a:lstStyle/>
          <a:p>
            <a:pPr>
              <a:lnSpc>
                <a:spcPts val="6000"/>
              </a:lnSpc>
              <a:spcBef>
                <a:spcPts val="0"/>
              </a:spcBef>
            </a:pPr>
            <a:r>
              <a:rPr lang="ja-JP" altLang="en-US" sz="3600" b="1" spc="-100" dirty="0">
                <a:latin typeface="游明朝 Demibold" panose="02020600000000000000" pitchFamily="18" charset="-128"/>
                <a:ea typeface="游明朝 Demibold" panose="02020600000000000000" pitchFamily="18" charset="-128"/>
              </a:rPr>
              <a:t>年を経て</a:t>
            </a:r>
            <a:endParaRPr lang="en-US" altLang="ja-JP" sz="3600" b="1" spc="-100" dirty="0">
              <a:latin typeface="游明朝 Demibold" panose="02020600000000000000" pitchFamily="18" charset="-128"/>
              <a:ea typeface="游明朝 Demibold" panose="02020600000000000000" pitchFamily="18" charset="-128"/>
            </a:endParaRPr>
          </a:p>
          <a:p>
            <a:pPr>
              <a:lnSpc>
                <a:spcPts val="6000"/>
              </a:lnSpc>
              <a:spcBef>
                <a:spcPts val="0"/>
              </a:spcBef>
            </a:pPr>
            <a:r>
              <a:rPr lang="ja-JP" altLang="en-US" sz="3600" b="1" spc="-100" dirty="0" err="1">
                <a:latin typeface="游明朝 Demibold" panose="02020600000000000000" pitchFamily="18" charset="-128"/>
                <a:ea typeface="游明朝 Demibold" panose="02020600000000000000" pitchFamily="18" charset="-128"/>
              </a:rPr>
              <a:t>よばひ</a:t>
            </a:r>
            <a:r>
              <a:rPr lang="ja-JP" altLang="en-US" sz="3600" b="1" spc="-100" dirty="0">
                <a:latin typeface="游明朝 Demibold" panose="02020600000000000000" pitchFamily="18" charset="-128"/>
                <a:ea typeface="游明朝 Demibold" panose="02020600000000000000" pitchFamily="18" charset="-128"/>
              </a:rPr>
              <a:t>わたりける</a:t>
            </a:r>
            <a:endParaRPr kumimoji="1" lang="ja-JP" altLang="en-US" sz="3600" b="1" spc="-100" dirty="0">
              <a:latin typeface="游明朝 Demibold" panose="02020600000000000000" pitchFamily="18" charset="-128"/>
              <a:ea typeface="游明朝 Demibold" panose="02020600000000000000" pitchFamily="18" charset="-128"/>
            </a:endParaRPr>
          </a:p>
        </p:txBody>
      </p:sp>
      <p:sp>
        <p:nvSpPr>
          <p:cNvPr id="8" name="テキスト ボックス 7"/>
          <p:cNvSpPr txBox="1"/>
          <p:nvPr/>
        </p:nvSpPr>
        <p:spPr>
          <a:xfrm>
            <a:off x="4312171" y="425077"/>
            <a:ext cx="2959500" cy="6013784"/>
          </a:xfrm>
          <a:prstGeom prst="rect">
            <a:avLst/>
          </a:prstGeom>
          <a:solidFill>
            <a:schemeClr val="accent4">
              <a:lumMod val="20000"/>
              <a:lumOff val="80000"/>
            </a:schemeClr>
          </a:solidFill>
          <a:ln w="28575">
            <a:noFill/>
          </a:ln>
        </p:spPr>
        <p:txBody>
          <a:bodyPr vert="eaVert" wrap="square" lIns="0" tIns="252000" rIns="180000" bIns="0" rtlCol="0" anchor="t">
            <a:noAutofit/>
          </a:bodyPr>
          <a:lstStyle/>
          <a:p>
            <a:pPr>
              <a:lnSpc>
                <a:spcPts val="6000"/>
              </a:lnSpc>
              <a:spcBef>
                <a:spcPts val="0"/>
              </a:spcBef>
            </a:pPr>
            <a:r>
              <a:rPr lang="ja-JP" altLang="en-US" sz="3200" b="1" dirty="0"/>
              <a:t>よば・</a:t>
            </a:r>
            <a:r>
              <a:rPr lang="ja-JP" altLang="en-US" sz="3200" b="1" dirty="0" err="1"/>
              <a:t>ふ</a:t>
            </a:r>
            <a:r>
              <a:rPr lang="en-US" altLang="ja-JP" sz="3200" dirty="0"/>
              <a:t>【</a:t>
            </a:r>
            <a:r>
              <a:rPr lang="ja-JP" altLang="en-US" sz="3200" b="1" dirty="0" err="1"/>
              <a:t>呼ばふ</a:t>
            </a:r>
            <a:r>
              <a:rPr lang="en-US" altLang="ja-JP" sz="3200" dirty="0"/>
              <a:t>】</a:t>
            </a:r>
            <a:r>
              <a:rPr lang="ja-JP" altLang="en-US" sz="3200" dirty="0"/>
              <a:t>［他ハ四］</a:t>
            </a:r>
            <a:endParaRPr lang="en-US" altLang="ja-JP" sz="3200" dirty="0"/>
          </a:p>
          <a:p>
            <a:pPr>
              <a:lnSpc>
                <a:spcPts val="6000"/>
              </a:lnSpc>
              <a:spcBef>
                <a:spcPts val="0"/>
              </a:spcBef>
            </a:pPr>
            <a:r>
              <a:rPr lang="ja-JP" altLang="en-US" sz="3200" dirty="0"/>
              <a:t>❶</a:t>
            </a:r>
            <a:r>
              <a:rPr lang="ja-JP" altLang="en-US" sz="3200" b="1" dirty="0"/>
              <a:t>呼びつづける</a:t>
            </a:r>
            <a:r>
              <a:rPr lang="ja-JP" altLang="en-US" sz="3200" dirty="0"/>
              <a:t>。</a:t>
            </a:r>
            <a:r>
              <a:rPr lang="ja-JP" altLang="en-US" sz="3200" b="1" dirty="0"/>
              <a:t>何度も呼ぶ</a:t>
            </a:r>
            <a:r>
              <a:rPr lang="ja-JP" altLang="en-US" sz="3200" dirty="0"/>
              <a:t>。</a:t>
            </a:r>
            <a:endParaRPr lang="en-US" altLang="ja-JP" sz="3200" dirty="0"/>
          </a:p>
          <a:p>
            <a:pPr>
              <a:lnSpc>
                <a:spcPts val="6000"/>
              </a:lnSpc>
              <a:spcBef>
                <a:spcPts val="0"/>
              </a:spcBef>
            </a:pPr>
            <a:r>
              <a:rPr lang="ja-JP" altLang="en-US" sz="3200" dirty="0">
                <a:solidFill>
                  <a:srgbClr val="FF0000"/>
                </a:solidFill>
              </a:rPr>
              <a:t>❷</a:t>
            </a:r>
            <a:r>
              <a:rPr lang="ja-JP" altLang="en-US" sz="3200" b="1" dirty="0">
                <a:solidFill>
                  <a:srgbClr val="FF0000"/>
                </a:solidFill>
              </a:rPr>
              <a:t>求婚する</a:t>
            </a:r>
            <a:r>
              <a:rPr lang="ja-JP" altLang="en-US" sz="3200" dirty="0">
                <a:solidFill>
                  <a:srgbClr val="FF0000"/>
                </a:solidFill>
              </a:rPr>
              <a:t>。</a:t>
            </a:r>
            <a:r>
              <a:rPr lang="ja-JP" altLang="en-US" sz="3200" b="1" dirty="0">
                <a:solidFill>
                  <a:srgbClr val="FF0000"/>
                </a:solidFill>
              </a:rPr>
              <a:t>言い寄る</a:t>
            </a:r>
            <a:r>
              <a:rPr lang="ja-JP" altLang="en-US" sz="3200" dirty="0">
                <a:solidFill>
                  <a:srgbClr val="FF0000"/>
                </a:solidFill>
              </a:rPr>
              <a:t>。</a:t>
            </a:r>
            <a:endParaRPr kumimoji="1" lang="ja-JP" altLang="en-US" sz="4000" b="1" spc="-100" dirty="0">
              <a:solidFill>
                <a:srgbClr val="FF0000"/>
              </a:solidFill>
              <a:latin typeface="游明朝 Demibold" panose="02020600000000000000" pitchFamily="18" charset="-128"/>
              <a:ea typeface="游明朝 Demibold" panose="02020600000000000000" pitchFamily="18" charset="-128"/>
            </a:endParaRPr>
          </a:p>
        </p:txBody>
      </p:sp>
      <p:cxnSp>
        <p:nvCxnSpPr>
          <p:cNvPr id="4" name="直線コネクタ 3"/>
          <p:cNvCxnSpPr/>
          <p:nvPr/>
        </p:nvCxnSpPr>
        <p:spPr>
          <a:xfrm flipH="1">
            <a:off x="9985210" y="2008826"/>
            <a:ext cx="0" cy="1435843"/>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縦書きテキスト プレースホルダー 1"/>
          <p:cNvSpPr txBox="1">
            <a:spLocks/>
          </p:cNvSpPr>
          <p:nvPr/>
        </p:nvSpPr>
        <p:spPr>
          <a:xfrm>
            <a:off x="-1" y="1007035"/>
            <a:ext cx="4312171" cy="5924988"/>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ts val="4800"/>
              </a:lnSpc>
              <a:spcBef>
                <a:spcPts val="0"/>
              </a:spcBef>
              <a:spcAft>
                <a:spcPts val="1200"/>
              </a:spcAft>
              <a:defRPr/>
            </a:pPr>
            <a:r>
              <a:rPr lang="ja-JP" altLang="en-US" b="1" dirty="0">
                <a:solidFill>
                  <a:srgbClr val="00B050"/>
                </a:solidFill>
                <a:latin typeface="游ゴシック Medium" panose="020B0500000000000000" pitchFamily="50" charset="-128"/>
                <a:ea typeface="游ゴシック Medium" panose="020B0500000000000000" pitchFamily="50" charset="-128"/>
              </a:rPr>
              <a:t>「年を経て</a:t>
            </a:r>
          </a:p>
          <a:p>
            <a:pPr lvl="0">
              <a:lnSpc>
                <a:spcPts val="4800"/>
              </a:lnSpc>
              <a:spcBef>
                <a:spcPts val="0"/>
              </a:spcBef>
              <a:spcAft>
                <a:spcPts val="1200"/>
              </a:spcAft>
              <a:defRPr/>
            </a:pPr>
            <a:r>
              <a:rPr lang="ja-JP" altLang="en-US" b="1" dirty="0">
                <a:solidFill>
                  <a:srgbClr val="00B050"/>
                </a:solidFill>
                <a:latin typeface="游ゴシック Medium" panose="020B0500000000000000" pitchFamily="50" charset="-128"/>
                <a:ea typeface="游ゴシック Medium" panose="020B0500000000000000" pitchFamily="50" charset="-128"/>
              </a:rPr>
              <a:t>　</a:t>
            </a:r>
            <a:r>
              <a:rPr lang="ja-JP" altLang="en-US" b="1" dirty="0" err="1">
                <a:solidFill>
                  <a:srgbClr val="00B050"/>
                </a:solidFill>
                <a:latin typeface="游ゴシック Medium" panose="020B0500000000000000" pitchFamily="50" charset="-128"/>
                <a:ea typeface="游ゴシック Medium" panose="020B0500000000000000" pitchFamily="50" charset="-128"/>
              </a:rPr>
              <a:t>よばひ</a:t>
            </a:r>
            <a:r>
              <a:rPr lang="ja-JP" altLang="en-US" b="1" dirty="0">
                <a:solidFill>
                  <a:srgbClr val="00B050"/>
                </a:solidFill>
                <a:latin typeface="游ゴシック Medium" panose="020B0500000000000000" pitchFamily="50" charset="-128"/>
                <a:ea typeface="游ゴシック Medium" panose="020B0500000000000000" pitchFamily="50" charset="-128"/>
              </a:rPr>
              <a:t>わたりける</a:t>
            </a:r>
            <a:r>
              <a:rPr kumimoji="1" lang="ja-JP" altLang="en-US"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a:t>
            </a:r>
            <a:endParaRPr kumimoji="1" lang="en-US" altLang="ja-JP"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a:p>
            <a:pPr lvl="0">
              <a:lnSpc>
                <a:spcPts val="4800"/>
              </a:lnSpc>
              <a:spcBef>
                <a:spcPts val="1200"/>
              </a:spcBef>
              <a:defRPr/>
            </a:pPr>
            <a:r>
              <a:rPr kumimoji="1" lang="ja-JP" altLang="en-US"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a:t>
            </a:r>
            <a:r>
              <a:rPr lang="ja-JP" altLang="en-US" b="1" noProof="0" dirty="0">
                <a:solidFill>
                  <a:srgbClr val="00B050"/>
                </a:solidFill>
                <a:latin typeface="游ゴシック Medium" panose="020B0500000000000000" pitchFamily="50" charset="-128"/>
                <a:ea typeface="游ゴシック Medium" panose="020B0500000000000000" pitchFamily="50" charset="-128"/>
              </a:rPr>
              <a:t>　</a:t>
            </a:r>
            <a:r>
              <a:rPr lang="ja-JP" altLang="en-US" b="1" dirty="0">
                <a:solidFill>
                  <a:srgbClr val="00B050"/>
                </a:solidFill>
                <a:latin typeface="游ゴシック Medium" panose="020B0500000000000000" pitchFamily="50" charset="-128"/>
                <a:ea typeface="游ゴシック Medium" panose="020B0500000000000000" pitchFamily="50" charset="-128"/>
              </a:rPr>
              <a:t>何年も</a:t>
            </a:r>
            <a:endParaRPr lang="en-US" altLang="ja-JP" b="1" dirty="0">
              <a:solidFill>
                <a:srgbClr val="00B050"/>
              </a:solidFill>
              <a:latin typeface="游ゴシック Medium" panose="020B0500000000000000" pitchFamily="50" charset="-128"/>
              <a:ea typeface="游ゴシック Medium" panose="020B0500000000000000" pitchFamily="50" charset="-128"/>
            </a:endParaRPr>
          </a:p>
          <a:p>
            <a:pPr lvl="0">
              <a:lnSpc>
                <a:spcPts val="4800"/>
              </a:lnSpc>
              <a:spcBef>
                <a:spcPts val="0"/>
              </a:spcBef>
              <a:defRPr/>
            </a:pPr>
            <a:r>
              <a:rPr lang="ja-JP" altLang="en-US" b="1" dirty="0">
                <a:solidFill>
                  <a:srgbClr val="00B050"/>
                </a:solidFill>
                <a:latin typeface="游ゴシック Medium" panose="020B0500000000000000" pitchFamily="50" charset="-128"/>
                <a:ea typeface="游ゴシック Medium" panose="020B0500000000000000" pitchFamily="50" charset="-128"/>
              </a:rPr>
              <a:t>　　求婚し続けてきた</a:t>
            </a:r>
            <a:endParaRPr kumimoji="1" lang="en-US" altLang="ja-JP"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cxnSp>
        <p:nvCxnSpPr>
          <p:cNvPr id="13" name="直線コネクタ 12"/>
          <p:cNvCxnSpPr/>
          <p:nvPr/>
        </p:nvCxnSpPr>
        <p:spPr>
          <a:xfrm flipH="1">
            <a:off x="9889342" y="2008826"/>
            <a:ext cx="0" cy="1435843"/>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a:off x="1621365" y="1532467"/>
            <a:ext cx="0" cy="409228"/>
          </a:xfrm>
          <a:prstGeom prst="straightConnector1">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ACEA02D5-2017-4ECE-9E37-AF83AF3697F1}"/>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377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1"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a:extLst>
              <a:ext uri="{FF2B5EF4-FFF2-40B4-BE49-F238E27FC236}">
                <a16:creationId xmlns:a16="http://schemas.microsoft.com/office/drawing/2014/main" id="{78F3F62B-3A66-3BE2-DAF4-AC763F8285A6}"/>
              </a:ext>
            </a:extLst>
          </p:cNvPr>
          <p:cNvSpPr txBox="1">
            <a:spLocks/>
          </p:cNvSpPr>
          <p:nvPr/>
        </p:nvSpPr>
        <p:spPr>
          <a:xfrm>
            <a:off x="8020326" y="457200"/>
            <a:ext cx="4171673"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芥川といふ川を率て行きければ、草の上に置きたりける露を、</a:t>
            </a:r>
            <a:endParaRPr kumimoji="1" lang="en-US" altLang="ja-JP"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「かれは何ぞ。」となむ男に問ひける。</a:t>
            </a: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endPar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p:txBody>
      </p:sp>
      <p:cxnSp>
        <p:nvCxnSpPr>
          <p:cNvPr id="4" name="直線コネクタ 3">
            <a:extLst>
              <a:ext uri="{FF2B5EF4-FFF2-40B4-BE49-F238E27FC236}">
                <a16:creationId xmlns:a16="http://schemas.microsoft.com/office/drawing/2014/main" id="{0E6B9CD1-095E-AD08-502D-910C70555594}"/>
              </a:ext>
            </a:extLst>
          </p:cNvPr>
          <p:cNvCxnSpPr>
            <a:cxnSpLocks/>
          </p:cNvCxnSpPr>
          <p:nvPr/>
        </p:nvCxnSpPr>
        <p:spPr>
          <a:xfrm>
            <a:off x="11707482" y="3359468"/>
            <a:ext cx="0" cy="84326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5" name="縦書きテキスト プレースホルダー 1">
            <a:extLst>
              <a:ext uri="{FF2B5EF4-FFF2-40B4-BE49-F238E27FC236}">
                <a16:creationId xmlns:a16="http://schemas.microsoft.com/office/drawing/2014/main" id="{A4CD2459-955F-98DF-B4AC-4BEDBB2B9C46}"/>
              </a:ext>
            </a:extLst>
          </p:cNvPr>
          <p:cNvSpPr txBox="1">
            <a:spLocks/>
          </p:cNvSpPr>
          <p:nvPr/>
        </p:nvSpPr>
        <p:spPr>
          <a:xfrm>
            <a:off x="6078384" y="558141"/>
            <a:ext cx="1941942" cy="5926794"/>
          </a:xfrm>
          <a:prstGeom prst="verticalScroll">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rPr>
              <a:t>Ｑ「率て」とは、誰が誰を　　</a:t>
            </a:r>
            <a:endParaRPr kumimoji="1" lang="en-US" altLang="ja-JP"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　「率」たのか。</a:t>
            </a:r>
            <a:endParaRPr kumimoji="1" lang="ja-JP" altLang="en-US" b="1" i="0" u="none" strike="noStrike" kern="1200" cap="none" spc="0" normalizeH="0" baseline="0" noProof="0" dirty="0">
              <a:ln>
                <a:noFill/>
              </a:ln>
              <a:solidFill>
                <a:schemeClr val="accent1"/>
              </a:solidFill>
              <a:effectLst/>
              <a:uLnTx/>
              <a:uFillTx/>
              <a:latin typeface="游ゴシック Medium" panose="020B0500000000000000" pitchFamily="50" charset="-128"/>
              <a:ea typeface="游ゴシック Medium" panose="020B0500000000000000" pitchFamily="50" charset="-128"/>
            </a:endParaRPr>
          </a:p>
        </p:txBody>
      </p:sp>
      <p:sp>
        <p:nvSpPr>
          <p:cNvPr id="26" name="縦書きテキスト プレースホルダー 1">
            <a:extLst>
              <a:ext uri="{FF2B5EF4-FFF2-40B4-BE49-F238E27FC236}">
                <a16:creationId xmlns:a16="http://schemas.microsoft.com/office/drawing/2014/main" id="{BDEAE229-B531-6B48-62D1-2089579221CD}"/>
              </a:ext>
            </a:extLst>
          </p:cNvPr>
          <p:cNvSpPr txBox="1">
            <a:spLocks/>
          </p:cNvSpPr>
          <p:nvPr/>
        </p:nvSpPr>
        <p:spPr>
          <a:xfrm>
            <a:off x="3649145" y="830258"/>
            <a:ext cx="2263960" cy="5654675"/>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Ａ　男が長年求婚し続けな　</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　がら手に入れることがで　</a:t>
            </a:r>
            <a:endParaRPr lang="en-US" altLang="ja-JP" b="1" dirty="0">
              <a:solidFill>
                <a:srgbClr val="FF0000"/>
              </a:solid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　きそうにもなかった女を。</a:t>
            </a:r>
            <a:endParaRPr kumimoji="1" lang="ja-JP" altLang="en-US"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endParaRPr>
          </a:p>
        </p:txBody>
      </p:sp>
      <p:sp>
        <p:nvSpPr>
          <p:cNvPr id="5" name="縦書きテキスト プレースホルダー 1">
            <a:extLst>
              <a:ext uri="{FF2B5EF4-FFF2-40B4-BE49-F238E27FC236}">
                <a16:creationId xmlns:a16="http://schemas.microsoft.com/office/drawing/2014/main" id="{0D4B4BE4-347F-E8F6-C9F0-10B4D2A030E5}"/>
              </a:ext>
            </a:extLst>
          </p:cNvPr>
          <p:cNvSpPr txBox="1">
            <a:spLocks/>
          </p:cNvSpPr>
          <p:nvPr/>
        </p:nvSpPr>
        <p:spPr>
          <a:xfrm>
            <a:off x="1249680" y="830257"/>
            <a:ext cx="1914949" cy="5654675"/>
          </a:xfrm>
          <a:prstGeom prst="rect">
            <a:avLst/>
          </a:prstGeom>
          <a:ln w="19050">
            <a:solidFill>
              <a:srgbClr val="00B050"/>
            </a:solidFill>
            <a:prstDash val="sysDot"/>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＊率る　ワ行上一段活用</a:t>
            </a:r>
            <a:endParaRPr kumimoji="1" lang="en-US" altLang="ja-JP"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a:t>
            </a:r>
            <a:r>
              <a:rPr kumimoji="1" lang="ja-JP" altLang="en-US" sz="2800" b="1" i="0" u="none" strike="noStrike" kern="1200" cap="none" spc="0" normalizeH="0" baseline="0" noProof="0" dirty="0">
                <a:ln>
                  <a:noFill/>
                </a:ln>
                <a:solidFill>
                  <a:srgbClr val="00B050"/>
                </a:solidFill>
                <a:effectLst/>
                <a:highlight>
                  <a:srgbClr val="FFFF00"/>
                </a:highlight>
                <a:uLnTx/>
                <a:uFillTx/>
                <a:latin typeface="游ゴシック Medium" panose="020B0500000000000000" pitchFamily="50" charset="-128"/>
                <a:ea typeface="游ゴシック Medium" panose="020B0500000000000000" pitchFamily="50" charset="-128"/>
              </a:rPr>
              <a:t>①連れていく。伴う。</a:t>
            </a:r>
            <a:endParaRPr kumimoji="1" lang="en-US" altLang="ja-JP" sz="2800" b="1" i="0" u="none" strike="noStrike" kern="1200" cap="none" spc="0" normalizeH="0" baseline="0" noProof="0" dirty="0">
              <a:ln>
                <a:noFill/>
              </a:ln>
              <a:solidFill>
                <a:srgbClr val="00B050"/>
              </a:solidFill>
              <a:effectLst/>
              <a:highlight>
                <a:srgbClr val="FFFF00"/>
              </a:highlight>
              <a:uLnTx/>
              <a:uFillTx/>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　　　　②携帯する。持参する。</a:t>
            </a:r>
          </a:p>
        </p:txBody>
      </p:sp>
      <p:sp>
        <p:nvSpPr>
          <p:cNvPr id="3" name="テキスト ボックス 2">
            <a:extLst>
              <a:ext uri="{FF2B5EF4-FFF2-40B4-BE49-F238E27FC236}">
                <a16:creationId xmlns:a16="http://schemas.microsoft.com/office/drawing/2014/main" id="{335F8510-9295-7A67-F480-511E1525AB98}"/>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0823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縦書きテキスト プレースホルダー 1">
            <a:extLst>
              <a:ext uri="{FF2B5EF4-FFF2-40B4-BE49-F238E27FC236}">
                <a16:creationId xmlns:a16="http://schemas.microsoft.com/office/drawing/2014/main" id="{1F00804B-0DA9-7C30-5C84-0C281D21338F}"/>
              </a:ext>
            </a:extLst>
          </p:cNvPr>
          <p:cNvSpPr txBox="1">
            <a:spLocks/>
          </p:cNvSpPr>
          <p:nvPr/>
        </p:nvSpPr>
        <p:spPr>
          <a:xfrm>
            <a:off x="8020326" y="457200"/>
            <a:ext cx="4171673" cy="6400800"/>
          </a:xfrm>
          <a:prstGeom prst="rect">
            <a:avLst/>
          </a:prstGeom>
        </p:spPr>
        <p:txBody>
          <a:bodyPr vert="eaVert" lIns="0" tIns="72000" rIns="0" bIns="0">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芥川といふ川を率て行きければ、草の上に置きたりける露を、</a:t>
            </a:r>
            <a:endParaRPr kumimoji="1" lang="en-US" altLang="ja-JP"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r>
              <a:rPr kumimoji="1" lang="ja-JP" altLang="en-US" sz="3200"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rPr>
              <a:t>「かれは何ぞ。」となむ男に問ひける。</a:t>
            </a:r>
          </a:p>
          <a:p>
            <a:pPr marL="0" marR="0" lvl="0" indent="0" algn="l" defTabSz="914400" rtl="0" eaLnBrk="1" fontAlgn="auto" latinLnBrk="0" hangingPunct="1">
              <a:spcBef>
                <a:spcPts val="0"/>
              </a:spcBef>
              <a:spcAft>
                <a:spcPts val="0"/>
              </a:spcAft>
              <a:buClrTx/>
              <a:buSzTx/>
              <a:buFont typeface="Arial" panose="020B0604020202020204" pitchFamily="34" charset="0"/>
              <a:buNone/>
              <a:tabLst/>
              <a:defRPr/>
            </a:pPr>
            <a:endParaRPr kumimoji="1" lang="ja-JP" altLang="en-US" b="0" i="0" u="none" strike="noStrike" kern="1200" cap="none" spc="0" normalizeH="0" baseline="0" noProof="0" dirty="0">
              <a:ln>
                <a:noFill/>
              </a:ln>
              <a:solidFill>
                <a:sysClr val="windowText" lastClr="000000"/>
              </a:solidFill>
              <a:effectLst/>
              <a:uLnTx/>
              <a:uFillTx/>
              <a:latin typeface="游明朝 Demibold" panose="02020600000000000000" pitchFamily="18" charset="-128"/>
              <a:ea typeface="游明朝 Demibold" panose="02020600000000000000" pitchFamily="18" charset="-128"/>
            </a:endParaRPr>
          </a:p>
        </p:txBody>
      </p:sp>
      <p:grpSp>
        <p:nvGrpSpPr>
          <p:cNvPr id="40" name="グループ化 39">
            <a:extLst>
              <a:ext uri="{FF2B5EF4-FFF2-40B4-BE49-F238E27FC236}">
                <a16:creationId xmlns:a16="http://schemas.microsoft.com/office/drawing/2014/main" id="{43BD24F6-4249-29E2-11E9-4111F44286EA}"/>
              </a:ext>
            </a:extLst>
          </p:cNvPr>
          <p:cNvGrpSpPr/>
          <p:nvPr/>
        </p:nvGrpSpPr>
        <p:grpSpPr>
          <a:xfrm>
            <a:off x="9785248" y="4202729"/>
            <a:ext cx="78656" cy="905069"/>
            <a:chOff x="9946718" y="1012122"/>
            <a:chExt cx="50800" cy="376928"/>
          </a:xfrm>
        </p:grpSpPr>
        <p:cxnSp>
          <p:nvCxnSpPr>
            <p:cNvPr id="41" name="直線コネクタ 40">
              <a:extLst>
                <a:ext uri="{FF2B5EF4-FFF2-40B4-BE49-F238E27FC236}">
                  <a16:creationId xmlns:a16="http://schemas.microsoft.com/office/drawing/2014/main" id="{202D048B-CB57-6A77-4314-B96DD7DC815A}"/>
                </a:ext>
              </a:extLst>
            </p:cNvPr>
            <p:cNvCxnSpPr/>
            <p:nvPr/>
          </p:nvCxnSpPr>
          <p:spPr>
            <a:xfrm>
              <a:off x="99467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C2D90C5A-2376-1993-7F23-2EB58D034C0F}"/>
                </a:ext>
              </a:extLst>
            </p:cNvPr>
            <p:cNvCxnSpPr/>
            <p:nvPr/>
          </p:nvCxnSpPr>
          <p:spPr>
            <a:xfrm>
              <a:off x="9997518" y="1012122"/>
              <a:ext cx="0" cy="37692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8" name="縦書きテキスト プレースホルダー 1">
            <a:extLst>
              <a:ext uri="{FF2B5EF4-FFF2-40B4-BE49-F238E27FC236}">
                <a16:creationId xmlns:a16="http://schemas.microsoft.com/office/drawing/2014/main" id="{BFF76CA8-F0ED-9A14-25FB-E9A4FEDF9D13}"/>
              </a:ext>
            </a:extLst>
          </p:cNvPr>
          <p:cNvSpPr txBox="1">
            <a:spLocks/>
          </p:cNvSpPr>
          <p:nvPr/>
        </p:nvSpPr>
        <p:spPr>
          <a:xfrm>
            <a:off x="4603947" y="3200399"/>
            <a:ext cx="747127" cy="1433384"/>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rPr>
              <a:t>連体形</a:t>
            </a:r>
          </a:p>
        </p:txBody>
      </p:sp>
      <p:grpSp>
        <p:nvGrpSpPr>
          <p:cNvPr id="36" name="グループ化 35">
            <a:extLst>
              <a:ext uri="{FF2B5EF4-FFF2-40B4-BE49-F238E27FC236}">
                <a16:creationId xmlns:a16="http://schemas.microsoft.com/office/drawing/2014/main" id="{859AFA41-BB46-7184-8647-3C134EB6F3A1}"/>
              </a:ext>
            </a:extLst>
          </p:cNvPr>
          <p:cNvGrpSpPr/>
          <p:nvPr/>
        </p:nvGrpSpPr>
        <p:grpSpPr>
          <a:xfrm>
            <a:off x="5670162" y="3336324"/>
            <a:ext cx="83473" cy="914400"/>
            <a:chOff x="9946718" y="1012122"/>
            <a:chExt cx="50800" cy="376928"/>
          </a:xfrm>
        </p:grpSpPr>
        <p:cxnSp>
          <p:nvCxnSpPr>
            <p:cNvPr id="37" name="直線コネクタ 36">
              <a:extLst>
                <a:ext uri="{FF2B5EF4-FFF2-40B4-BE49-F238E27FC236}">
                  <a16:creationId xmlns:a16="http://schemas.microsoft.com/office/drawing/2014/main" id="{06B16397-5BC6-8127-3134-9B705A97D058}"/>
                </a:ext>
              </a:extLst>
            </p:cNvPr>
            <p:cNvCxnSpPr/>
            <p:nvPr/>
          </p:nvCxnSpPr>
          <p:spPr>
            <a:xfrm>
              <a:off x="9946718" y="1012122"/>
              <a:ext cx="0" cy="37692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DA14E125-BA0F-CFE6-B6C8-E01DE2BE88CB}"/>
                </a:ext>
              </a:extLst>
            </p:cNvPr>
            <p:cNvCxnSpPr/>
            <p:nvPr/>
          </p:nvCxnSpPr>
          <p:spPr>
            <a:xfrm>
              <a:off x="9997518" y="1012122"/>
              <a:ext cx="0" cy="376928"/>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 4">
            <a:extLst>
              <a:ext uri="{FF2B5EF4-FFF2-40B4-BE49-F238E27FC236}">
                <a16:creationId xmlns:a16="http://schemas.microsoft.com/office/drawing/2014/main" id="{BB6F395B-2FA0-149A-E42F-00DD659FA73E}"/>
              </a:ext>
            </a:extLst>
          </p:cNvPr>
          <p:cNvGraphicFramePr>
            <a:graphicFrameLocks noGrp="1"/>
          </p:cNvGraphicFramePr>
          <p:nvPr>
            <p:extLst>
              <p:ext uri="{D42A27DB-BD31-4B8C-83A1-F6EECF244321}">
                <p14:modId xmlns:p14="http://schemas.microsoft.com/office/powerpoint/2010/main" val="1930374796"/>
              </p:ext>
            </p:extLst>
          </p:nvPr>
        </p:nvGraphicFramePr>
        <p:xfrm>
          <a:off x="537170" y="830261"/>
          <a:ext cx="3144227" cy="5654674"/>
        </p:xfrm>
        <a:graphic>
          <a:graphicData uri="http://schemas.openxmlformats.org/drawingml/2006/table">
            <a:tbl>
              <a:tblPr firstRow="1" bandRow="1">
                <a:tableStyleId>{00A15C55-8517-42AA-B614-E9B94910E393}</a:tableStyleId>
              </a:tblPr>
              <a:tblGrid>
                <a:gridCol w="842284">
                  <a:extLst>
                    <a:ext uri="{9D8B030D-6E8A-4147-A177-3AD203B41FA5}">
                      <a16:colId xmlns:a16="http://schemas.microsoft.com/office/drawing/2014/main" val="1494119980"/>
                    </a:ext>
                  </a:extLst>
                </a:gridCol>
                <a:gridCol w="842284">
                  <a:extLst>
                    <a:ext uri="{9D8B030D-6E8A-4147-A177-3AD203B41FA5}">
                      <a16:colId xmlns:a16="http://schemas.microsoft.com/office/drawing/2014/main" val="952654045"/>
                    </a:ext>
                  </a:extLst>
                </a:gridCol>
                <a:gridCol w="842284">
                  <a:extLst>
                    <a:ext uri="{9D8B030D-6E8A-4147-A177-3AD203B41FA5}">
                      <a16:colId xmlns:a16="http://schemas.microsoft.com/office/drawing/2014/main" val="2932056502"/>
                    </a:ext>
                  </a:extLst>
                </a:gridCol>
                <a:gridCol w="617375">
                  <a:extLst>
                    <a:ext uri="{9D8B030D-6E8A-4147-A177-3AD203B41FA5}">
                      <a16:colId xmlns:a16="http://schemas.microsoft.com/office/drawing/2014/main" val="1636392527"/>
                    </a:ext>
                  </a:extLst>
                </a:gridCol>
              </a:tblGrid>
              <a:tr h="1842284">
                <a:tc>
                  <a:txBody>
                    <a:bodyPr/>
                    <a:lstStyle/>
                    <a:p>
                      <a:pPr algn="ctr"/>
                      <a:r>
                        <a:rPr kumimoji="1" lang="ja-JP" altLang="en-US" sz="2600" dirty="0">
                          <a:solidFill>
                            <a:schemeClr val="tx1"/>
                          </a:solidFill>
                          <a:latin typeface="游ゴシック Medium" panose="020B0500000000000000" pitchFamily="50" charset="-128"/>
                          <a:ea typeface="游ゴシック Medium" panose="020B0500000000000000" pitchFamily="50" charset="-128"/>
                        </a:rPr>
                        <a:t>こそ</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2600" dirty="0">
                          <a:solidFill>
                            <a:schemeClr val="tx1"/>
                          </a:solidFill>
                          <a:latin typeface="游ゴシック Medium" panose="020B0500000000000000" pitchFamily="50" charset="-128"/>
                          <a:ea typeface="游ゴシック Medium" panose="020B0500000000000000" pitchFamily="50" charset="-128"/>
                        </a:rPr>
                        <a:t>ぞ・なむ</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2600" dirty="0">
                          <a:solidFill>
                            <a:schemeClr val="tx1"/>
                          </a:solidFill>
                          <a:latin typeface="游ゴシック Medium" panose="020B0500000000000000" pitchFamily="50" charset="-128"/>
                          <a:ea typeface="游ゴシック Medium" panose="020B0500000000000000" pitchFamily="50" charset="-128"/>
                        </a:rPr>
                        <a:t>や・か</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ja-JP" altLang="en-US" sz="2400" b="0" dirty="0">
                          <a:solidFill>
                            <a:schemeClr val="tx1"/>
                          </a:solidFill>
                        </a:rPr>
                        <a:t>係助詞</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val="1390351080"/>
                  </a:ext>
                </a:extLst>
              </a:tr>
              <a:tr h="1660649">
                <a:tc>
                  <a:txBody>
                    <a:bodyPr/>
                    <a:lstStyle/>
                    <a:p>
                      <a:pPr algn="ctr"/>
                      <a:r>
                        <a:rPr kumimoji="1" lang="ja-JP" altLang="en-US" sz="2600" b="1" dirty="0">
                          <a:solidFill>
                            <a:schemeClr val="tx1"/>
                          </a:solidFill>
                          <a:latin typeface="游ゴシック Medium" panose="020B0500000000000000" pitchFamily="50" charset="-128"/>
                          <a:ea typeface="游ゴシック Medium" panose="020B0500000000000000" pitchFamily="50" charset="-128"/>
                        </a:rPr>
                        <a:t>已然形</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600" b="1" dirty="0">
                          <a:solidFill>
                            <a:schemeClr val="tx1"/>
                          </a:solidFill>
                          <a:latin typeface="游ゴシック Medium" panose="020B0500000000000000" pitchFamily="50" charset="-128"/>
                          <a:ea typeface="游ゴシック Medium" panose="020B0500000000000000" pitchFamily="50" charset="-128"/>
                        </a:rPr>
                        <a:t>連体形</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600" b="1" dirty="0">
                          <a:solidFill>
                            <a:schemeClr val="tx1"/>
                          </a:solidFill>
                          <a:latin typeface="游ゴシック Medium" panose="020B0500000000000000" pitchFamily="50" charset="-128"/>
                          <a:ea typeface="游ゴシック Medium" panose="020B0500000000000000" pitchFamily="50" charset="-128"/>
                        </a:rPr>
                        <a:t>連体形</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altLang="en-US" sz="2400" b="0" dirty="0"/>
                        <a:t>結び</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val="2208173837"/>
                  </a:ext>
                </a:extLst>
              </a:tr>
              <a:tr h="2151741">
                <a:tc>
                  <a:txBody>
                    <a:bodyPr/>
                    <a:lstStyle/>
                    <a:p>
                      <a:pPr algn="ctr"/>
                      <a:r>
                        <a:rPr kumimoji="1" lang="ja-JP" altLang="en-US" sz="2600" b="1" dirty="0">
                          <a:solidFill>
                            <a:schemeClr val="tx1"/>
                          </a:solidFill>
                          <a:latin typeface="游ゴシック Medium" panose="020B0500000000000000" pitchFamily="50" charset="-128"/>
                          <a:ea typeface="游ゴシック Medium" panose="020B0500000000000000" pitchFamily="50" charset="-128"/>
                        </a:rPr>
                        <a:t>強意</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600" b="1" dirty="0">
                          <a:solidFill>
                            <a:schemeClr val="tx1"/>
                          </a:solidFill>
                          <a:latin typeface="游ゴシック Medium" panose="020B0500000000000000" pitchFamily="50" charset="-128"/>
                          <a:ea typeface="游ゴシック Medium" panose="020B0500000000000000" pitchFamily="50" charset="-128"/>
                        </a:rPr>
                        <a:t>強意</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2600" b="1" dirty="0">
                          <a:solidFill>
                            <a:schemeClr val="tx1"/>
                          </a:solidFill>
                          <a:latin typeface="游ゴシック Medium" panose="020B0500000000000000" pitchFamily="50" charset="-128"/>
                          <a:ea typeface="游ゴシック Medium" panose="020B0500000000000000" pitchFamily="50" charset="-128"/>
                        </a:rPr>
                        <a:t>疑問・反語</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altLang="en-US" sz="2400" b="0" dirty="0"/>
                        <a:t>意味</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val="594700148"/>
                  </a:ext>
                </a:extLst>
              </a:tr>
            </a:tbl>
          </a:graphicData>
        </a:graphic>
      </p:graphicFrame>
      <p:sp>
        <p:nvSpPr>
          <p:cNvPr id="6" name="縦書きテキスト プレースホルダー 1">
            <a:extLst>
              <a:ext uri="{FF2B5EF4-FFF2-40B4-BE49-F238E27FC236}">
                <a16:creationId xmlns:a16="http://schemas.microsoft.com/office/drawing/2014/main" id="{A968CB94-34FB-32A8-3F3E-DC9368CEEAD7}"/>
              </a:ext>
            </a:extLst>
          </p:cNvPr>
          <p:cNvSpPr txBox="1">
            <a:spLocks/>
          </p:cNvSpPr>
          <p:nvPr/>
        </p:nvSpPr>
        <p:spPr>
          <a:xfrm>
            <a:off x="3351644" y="830261"/>
            <a:ext cx="1013020" cy="3670619"/>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sz="2000" b="1" dirty="0">
                <a:solidFill>
                  <a:schemeClr val="accent2"/>
                </a:solidFill>
                <a:uFill>
                  <a:solidFill>
                    <a:srgbClr val="00B050"/>
                  </a:solidFill>
                </a:uFill>
                <a:latin typeface="游ゴシック Medium" panose="020B0500000000000000" pitchFamily="50" charset="-128"/>
                <a:ea typeface="游ゴシック Medium" panose="020B0500000000000000" pitchFamily="50" charset="-128"/>
              </a:rPr>
              <a:t>◆</a:t>
            </a:r>
            <a:r>
              <a:rPr lang="ja-JP" altLang="en-US" sz="2400" b="1" dirty="0">
                <a:solidFill>
                  <a:schemeClr val="accent2"/>
                </a:solidFill>
                <a:uFill>
                  <a:solidFill>
                    <a:srgbClr val="00B050"/>
                  </a:solidFill>
                </a:uFill>
                <a:latin typeface="游ゴシック Medium" panose="020B0500000000000000" pitchFamily="50" charset="-128"/>
                <a:ea typeface="游ゴシック Medium" panose="020B0500000000000000" pitchFamily="50" charset="-128"/>
              </a:rPr>
              <a:t>係り結びの法則</a:t>
            </a:r>
            <a:endParaRPr lang="en-US" altLang="ja-JP" sz="2400" b="1" dirty="0">
              <a:solidFill>
                <a:schemeClr val="accent2"/>
              </a:solidFill>
              <a:uFill>
                <a:solidFill>
                  <a:srgbClr val="00B050"/>
                </a:solidFill>
              </a:uFill>
              <a:latin typeface="游ゴシック Medium" panose="020B0500000000000000" pitchFamily="50" charset="-128"/>
              <a:ea typeface="游ゴシック Medium" panose="020B0500000000000000" pitchFamily="50" charset="-128"/>
            </a:endParaRPr>
          </a:p>
          <a:p>
            <a:pPr lvl="0">
              <a:lnSpc>
                <a:spcPct val="100000"/>
              </a:lnSpc>
              <a:spcBef>
                <a:spcPts val="0"/>
              </a:spcBef>
            </a:pPr>
            <a:r>
              <a:rPr kumimoji="1" lang="ja-JP" altLang="en-US" sz="2400" b="1" i="0" u="none" strike="noStrike" kern="1200" cap="none" spc="0" normalizeH="0" baseline="0" noProof="0" dirty="0">
                <a:ln>
                  <a:noFill/>
                </a:ln>
                <a:solidFill>
                  <a:srgbClr val="FF0000"/>
                </a:solidFill>
                <a:effectLst/>
                <a:uLnTx/>
                <a:uFillTx/>
                <a:latin typeface="游ゴシック Medium" panose="020B0500000000000000" pitchFamily="50" charset="-128"/>
                <a:ea typeface="游ゴシック Medium" panose="020B0500000000000000" pitchFamily="50" charset="-128"/>
              </a:rPr>
              <a:t>　　　　　</a:t>
            </a:r>
            <a:endParaRPr kumimoji="1" lang="ja-JP" altLang="en-US" sz="24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sp>
        <p:nvSpPr>
          <p:cNvPr id="13" name="縦書きテキスト プレースホルダー 1">
            <a:extLst>
              <a:ext uri="{FF2B5EF4-FFF2-40B4-BE49-F238E27FC236}">
                <a16:creationId xmlns:a16="http://schemas.microsoft.com/office/drawing/2014/main" id="{A4CD2459-955F-98DF-B4AC-4BEDBB2B9C46}"/>
              </a:ext>
            </a:extLst>
          </p:cNvPr>
          <p:cNvSpPr txBox="1">
            <a:spLocks/>
          </p:cNvSpPr>
          <p:nvPr/>
        </p:nvSpPr>
        <p:spPr>
          <a:xfrm>
            <a:off x="6078384" y="558141"/>
            <a:ext cx="1941942" cy="5926794"/>
          </a:xfrm>
          <a:prstGeom prst="verticalScroll">
            <a:avLst/>
          </a:prstGeom>
          <a:solidFill>
            <a:srgbClr val="FFFAEB"/>
          </a:solidFill>
          <a:ln w="28575">
            <a:solidFill>
              <a:schemeClr val="accent1"/>
            </a:solidFill>
          </a:ln>
        </p:spPr>
        <p:txBody>
          <a:bodyPr vert="eaVert" lIns="0" tIns="108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Ｑ「なむ」の意味と結びの　</a:t>
            </a:r>
            <a:endParaRPr lang="en-US" altLang="ja-JP" b="1" dirty="0">
              <a:solidFill>
                <a:schemeClr val="accent1"/>
              </a:solidFill>
              <a:latin typeface="游ゴシック Medium" panose="020B0500000000000000" pitchFamily="50" charset="-128"/>
              <a:ea typeface="游ゴシック Medium" panose="020B0500000000000000" pitchFamily="50" charset="-128"/>
            </a:endParaRPr>
          </a:p>
          <a:p>
            <a:pPr lvl="0">
              <a:lnSpc>
                <a:spcPct val="100000"/>
              </a:lnSpc>
              <a:spcBef>
                <a:spcPts val="0"/>
              </a:spcBef>
              <a:defRPr/>
            </a:pPr>
            <a:r>
              <a:rPr lang="ja-JP" altLang="en-US" b="1" dirty="0">
                <a:solidFill>
                  <a:schemeClr val="accent1"/>
                </a:solidFill>
                <a:latin typeface="游ゴシック Medium" panose="020B0500000000000000" pitchFamily="50" charset="-128"/>
                <a:ea typeface="游ゴシック Medium" panose="020B0500000000000000" pitchFamily="50" charset="-128"/>
              </a:rPr>
              <a:t>　  語は？ </a:t>
            </a:r>
          </a:p>
        </p:txBody>
      </p:sp>
      <p:sp>
        <p:nvSpPr>
          <p:cNvPr id="14" name="縦書きテキスト プレースホルダー 1">
            <a:extLst>
              <a:ext uri="{FF2B5EF4-FFF2-40B4-BE49-F238E27FC236}">
                <a16:creationId xmlns:a16="http://schemas.microsoft.com/office/drawing/2014/main" id="{BFF76CA8-F0ED-9A14-25FB-E9A4FEDF9D13}"/>
              </a:ext>
            </a:extLst>
          </p:cNvPr>
          <p:cNvSpPr txBox="1">
            <a:spLocks/>
          </p:cNvSpPr>
          <p:nvPr/>
        </p:nvSpPr>
        <p:spPr>
          <a:xfrm>
            <a:off x="4689412" y="982662"/>
            <a:ext cx="1393326" cy="5451953"/>
          </a:xfrm>
          <a:prstGeom prst="rect">
            <a:avLst/>
          </a:prstGeom>
          <a:ln w="28575">
            <a:noFill/>
          </a:ln>
        </p:spPr>
        <p:txBody>
          <a:bodyPr vert="eaVert" lIns="0" tIns="72000" rIns="0" bIns="0" anchor="ctr">
            <a:normAutofit/>
          </a:bodyPr>
          <a:lstStyle>
            <a:lvl1pPr marL="0" indent="0" algn="l" defTabSz="914400" rtl="0" eaLnBrk="1" latinLnBrk="0" hangingPunct="1">
              <a:lnSpc>
                <a:spcPct val="200000"/>
              </a:lnSpc>
              <a:spcBef>
                <a:spcPts val="1000"/>
              </a:spcBef>
              <a:buFont typeface="Arial" panose="020B0604020202020204" pitchFamily="34" charset="0"/>
              <a:buNone/>
              <a:defRPr kumimoji="1" sz="3600" kern="1200">
                <a:solidFill>
                  <a:schemeClr val="tx1"/>
                </a:solidFill>
                <a:latin typeface="ＭＳ Ｐ明朝" panose="02020600040205080304" pitchFamily="18" charset="-128"/>
                <a:ea typeface="ＭＳ Ｐ明朝" panose="02020600040205080304" pitchFamily="18"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lnSpc>
                <a:spcPct val="100000"/>
              </a:lnSpc>
              <a:spcBef>
                <a:spcPts val="0"/>
              </a:spcBef>
            </a:pPr>
            <a:r>
              <a:rPr lang="ja-JP" altLang="en-US" b="1" dirty="0">
                <a:solidFill>
                  <a:srgbClr val="FF0000"/>
                </a:solidFill>
                <a:latin typeface="游ゴシック Medium" panose="020B0500000000000000" pitchFamily="50" charset="-128"/>
                <a:ea typeface="游ゴシック Medium" panose="020B0500000000000000" pitchFamily="50" charset="-128"/>
              </a:rPr>
              <a:t>Ａ　強意・</a:t>
            </a:r>
            <a:r>
              <a:rPr lang="ja-JP" altLang="en-US" b="1" dirty="0">
                <a:solidFill>
                  <a:srgbClr val="FF0000"/>
                </a:solidFill>
                <a:uFill>
                  <a:solidFill>
                    <a:srgbClr val="00B050"/>
                  </a:solidFill>
                </a:uFill>
                <a:latin typeface="游ゴシック Medium" panose="020B0500000000000000" pitchFamily="50" charset="-128"/>
                <a:ea typeface="游ゴシック Medium" panose="020B0500000000000000" pitchFamily="50" charset="-128"/>
              </a:rPr>
              <a:t>ける</a:t>
            </a:r>
            <a:endParaRPr kumimoji="1" lang="ja-JP" altLang="en-US" sz="2800" b="1" i="0" u="none" strike="noStrike" kern="1200" cap="none" spc="0" normalizeH="0" baseline="0" noProof="0" dirty="0">
              <a:ln>
                <a:noFill/>
              </a:ln>
              <a:solidFill>
                <a:srgbClr val="00B050"/>
              </a:solidFill>
              <a:effectLst/>
              <a:uLnTx/>
              <a:uFillTx/>
              <a:latin typeface="游ゴシック Medium" panose="020B0500000000000000" pitchFamily="50" charset="-128"/>
              <a:ea typeface="游ゴシック Medium" panose="020B0500000000000000" pitchFamily="50" charset="-128"/>
            </a:endParaRPr>
          </a:p>
        </p:txBody>
      </p:sp>
      <p:sp>
        <p:nvSpPr>
          <p:cNvPr id="3" name="テキスト ボックス 2">
            <a:extLst>
              <a:ext uri="{FF2B5EF4-FFF2-40B4-BE49-F238E27FC236}">
                <a16:creationId xmlns:a16="http://schemas.microsoft.com/office/drawing/2014/main" id="{65ECA6B8-DFE6-6BE6-B28C-0537E04F1D70}"/>
              </a:ext>
            </a:extLst>
          </p:cNvPr>
          <p:cNvSpPr txBox="1"/>
          <p:nvPr/>
        </p:nvSpPr>
        <p:spPr>
          <a:xfrm>
            <a:off x="10960100" y="78200"/>
            <a:ext cx="1117600" cy="369332"/>
          </a:xfrm>
          <a:prstGeom prst="rect">
            <a:avLst/>
          </a:prstGeom>
          <a:noFill/>
          <a:ln w="12700">
            <a:solidFill>
              <a:srgbClr val="FF0000"/>
            </a:solidFill>
          </a:ln>
        </p:spPr>
        <p:txBody>
          <a:bodyPr wrap="square" rtlCol="0">
            <a:spAutoFit/>
          </a:bodyPr>
          <a:lstStyle/>
          <a:p>
            <a:pPr algn="ctr"/>
            <a:r>
              <a:rPr kumimoji="1" lang="en-US" altLang="ja-JP" dirty="0">
                <a:solidFill>
                  <a:srgbClr val="FF0000"/>
                </a:solidFill>
                <a:latin typeface="Arial" panose="020B0604020202020204" pitchFamily="34" charset="0"/>
                <a:cs typeface="Arial" panose="020B0604020202020204" pitchFamily="34" charset="0"/>
              </a:rPr>
              <a:t>SAMPLE</a:t>
            </a:r>
            <a:endParaRPr kumimoji="1" lang="ja-JP"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0578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6" grpId="0"/>
      <p:bldP spid="13" grpId="0" animBg="1"/>
      <p:bldP spid="14" grpId="0"/>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ln w="28575">
          <a:solidFill>
            <a:schemeClr val="accent1"/>
          </a:solidFill>
        </a:ln>
      </a:spPr>
      <a:bodyPr vert="eaVert" lIns="0" tIns="108000" rIns="0" bIns="0" anchor="ctr">
        <a:normAutofit/>
      </a:bodyPr>
      <a:lstStyle>
        <a:defPPr>
          <a:lnSpc>
            <a:spcPct val="100000"/>
          </a:lnSpc>
          <a:spcBef>
            <a:spcPts val="0"/>
          </a:spcBef>
          <a:defRPr b="1" spc="-100" dirty="0" smtClean="0">
            <a:solidFill>
              <a:schemeClr val="accent1"/>
            </a:solidFill>
            <a:latin typeface="游ゴシック Medium" panose="020B0500000000000000" pitchFamily="50" charset="-128"/>
            <a:ea typeface="游ゴシック Medium" panose="020B05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TotalTime>
  <Words>1365</Words>
  <Application>Microsoft Office PowerPoint</Application>
  <PresentationFormat>ワイド画面</PresentationFormat>
  <Paragraphs>219</Paragraphs>
  <Slides>19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size="25" baseType="lpstr">
      <vt:lpstr>游ゴシック</vt:lpstr>
      <vt:lpstr>游ゴシック Light</vt:lpstr>
      <vt:lpstr>游ゴシック Medium</vt:lpstr>
      <vt:lpstr>游明朝 Demibold</vt:lpstr>
      <vt:lpstr>Arial</vt:lpstr>
      <vt:lpstr>Office テーマ</vt:lpstr>
      <vt:lpstr>伊勢物語</vt:lpstr>
      <vt:lpstr>伊勢物語</vt:lpstr>
      <vt:lpstr>伊勢物語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伊勢物語</dc:title>
  <dc:creator>USER</dc:creator>
  <cp:lastModifiedBy>USER</cp:lastModifiedBy>
  <cp:revision>44</cp:revision>
  <dcterms:created xsi:type="dcterms:W3CDTF">2025-02-20T06:25:25Z</dcterms:created>
  <dcterms:modified xsi:type="dcterms:W3CDTF">2025-05-22T10:43:04Z</dcterms:modified>
</cp:coreProperties>
</file>