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F" id="{883A1C4F-9174-4131-B651-40C253B22419}">
          <p14:sldIdLst>
            <p14:sldId id="257"/>
            <p14:sldId id="259"/>
            <p14:sldId id="261"/>
          </p14:sldIdLst>
        </p14:section>
        <p14:section name="Comprehension" id="{28C5295F-AEFF-431F-8867-6EA1A1AB782C}">
          <p14:sldIdLst>
            <p14:sldId id="262"/>
            <p14:sldId id="263"/>
            <p14:sldId id="264"/>
            <p14:sldId id="265"/>
            <p14:sldId id="266"/>
          </p14:sldIdLst>
        </p14:section>
        <p14:section name="Interaction" id="{B2921C67-3963-4B50-A741-0D22AF1DBFB9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5E94"/>
    <a:srgbClr val="F8F5E4"/>
    <a:srgbClr val="F2ECD0"/>
    <a:srgbClr val="B98750"/>
    <a:srgbClr val="B45313"/>
    <a:srgbClr val="FFFFCC"/>
    <a:srgbClr val="4472C4"/>
    <a:srgbClr val="485991"/>
    <a:srgbClr val="B8864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2" autoAdjust="0"/>
    <p:restoredTop sz="82031" autoAdjust="0"/>
  </p:normalViewPr>
  <p:slideViewPr>
    <p:cSldViewPr snapToGrid="0">
      <p:cViewPr varScale="1">
        <p:scale>
          <a:sx n="59" d="100"/>
          <a:sy n="59" d="100"/>
        </p:scale>
        <p:origin x="1326" y="66"/>
      </p:cViewPr>
      <p:guideLst/>
    </p:cSldViewPr>
  </p:slideViewPr>
  <p:outlineViewPr>
    <p:cViewPr>
      <p:scale>
        <a:sx n="33" d="100"/>
        <a:sy n="33" d="100"/>
      </p:scale>
      <p:origin x="0" y="-152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501"/>
    </p:cViewPr>
  </p:sorterViewPr>
  <p:notesViewPr>
    <p:cSldViewPr snapToGrid="0" showGuides="1">
      <p:cViewPr varScale="1">
        <p:scale>
          <a:sx n="60" d="100"/>
          <a:sy n="60" d="100"/>
        </p:scale>
        <p:origin x="3187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03E55A1-BAFD-9E30-9004-FF783E02B3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60662A-648D-7838-B826-93F37C4BBD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571F9-096D-4070-875D-50BD71CA214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CDA68-B6F0-19F5-E430-56FEB84E6E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1FA759-57DA-740E-009E-384A0073B1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AC8EB-C5F6-4185-9326-AA011FDC0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8959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02474-49EA-41AB-8C6D-6659DD3B94CC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E3075-D447-46A2-B955-EFE00B7CE8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45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⓪画面切り替えで見出し音声　①音声、のちに</a:t>
            </a:r>
            <a:r>
              <a:rPr kumimoji="1" lang="en-US" altLang="ja-JP" dirty="0"/>
              <a:t>TF</a:t>
            </a:r>
            <a:r>
              <a:rPr kumimoji="1" lang="ja-JP" altLang="en-US" dirty="0"/>
              <a:t>スクリプト　②クリックで解答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43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①画面切り替えで音声、のちに</a:t>
            </a:r>
            <a:r>
              <a:rPr kumimoji="1" lang="en-US" altLang="ja-JP" dirty="0"/>
              <a:t>TF</a:t>
            </a:r>
            <a:r>
              <a:rPr kumimoji="1" lang="ja-JP" altLang="en-US" dirty="0"/>
              <a:t>スクリプト　②クリックで解答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23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①画面切り替えで音声、のちに</a:t>
            </a:r>
            <a:r>
              <a:rPr kumimoji="1" lang="en-US" altLang="ja-JP" dirty="0"/>
              <a:t>TF</a:t>
            </a:r>
            <a:r>
              <a:rPr kumimoji="1" lang="ja-JP" altLang="en-US" dirty="0"/>
              <a:t>スクリプト　②クリックで解答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51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⓪画面切り替えで見出し音声＋質問文音声　②クリックで解答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566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①画面切り替えで音声　②クリックで解答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133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①画面切り替えで音声　②クリックで解答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713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⓪画面切り替えで見出し音声　①～④クリックごとに解答出現＋音声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69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⓪画面切り替えで見出し音声＋問題と選択肢の音声　①クリックで解答＋音声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584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⓪画面切り替えで見出し</a:t>
            </a:r>
            <a:r>
              <a:rPr kumimoji="1" lang="ja-JP" altLang="en-US"/>
              <a:t>音声＋質問</a:t>
            </a:r>
            <a:r>
              <a:rPr kumimoji="1" lang="ja-JP" altLang="en-US" dirty="0"/>
              <a:t>音声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8E3075-D447-46A2-B955-EFE00B7CE80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505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C1_T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CDC4EFA-1105-4E18-1177-FF8F72EE50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7909"/>
          <a:stretch/>
        </p:blipFill>
        <p:spPr>
          <a:xfrm>
            <a:off x="10527957" y="504358"/>
            <a:ext cx="1340581" cy="1229583"/>
          </a:xfrm>
          <a:prstGeom prst="rect">
            <a:avLst/>
          </a:prstGeom>
        </p:spPr>
      </p:pic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04DD787-9C20-B102-2CD2-59419117594D}"/>
              </a:ext>
            </a:extLst>
          </p:cNvPr>
          <p:cNvSpPr/>
          <p:nvPr userDrawn="1"/>
        </p:nvSpPr>
        <p:spPr>
          <a:xfrm>
            <a:off x="8957510" y="4509438"/>
            <a:ext cx="2700000" cy="1800000"/>
          </a:xfrm>
          <a:prstGeom prst="roundRect">
            <a:avLst>
              <a:gd name="adj" fmla="val 24206"/>
            </a:avLst>
          </a:prstGeom>
          <a:noFill/>
          <a:ln w="38100"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メディア プレースホルダー 3">
            <a:extLst>
              <a:ext uri="{FF2B5EF4-FFF2-40B4-BE49-F238E27FC236}">
                <a16:creationId xmlns:a16="http://schemas.microsoft.com/office/drawing/2014/main" id="{D110409D-4254-7E2A-A0C9-EA1E6A077DBB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0651524" y="574675"/>
            <a:ext cx="1099752" cy="1068742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9FB4D4CA-CB3C-0CE5-685C-3B3DF8244A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2052" y="1981119"/>
            <a:ext cx="10816486" cy="469026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400">
                <a:latin typeface="+mn-lt"/>
              </a:defRPr>
            </a:lvl1pPr>
          </a:lstStyle>
          <a:p>
            <a:r>
              <a:rPr lang="en-US" altLang="ja-JP" noProof="0" dirty="0"/>
              <a:t>Add TF question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kumimoji="1" lang="ja-JP" altLang="en-US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0B7C9DB-5D8B-7519-D76B-26A4A16245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01" b="9956"/>
          <a:stretch/>
        </p:blipFill>
        <p:spPr>
          <a:xfrm>
            <a:off x="267724" y="574675"/>
            <a:ext cx="1594055" cy="77628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BC50592-71F5-D5D7-E486-7BC8BDF47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39089"/>
          <a:stretch/>
        </p:blipFill>
        <p:spPr>
          <a:xfrm>
            <a:off x="345993" y="413834"/>
            <a:ext cx="1940008" cy="1229583"/>
          </a:xfrm>
          <a:prstGeom prst="rect">
            <a:avLst/>
          </a:prstGeom>
        </p:spPr>
      </p:pic>
      <p:sp>
        <p:nvSpPr>
          <p:cNvPr id="2" name="字幕 2">
            <a:extLst>
              <a:ext uri="{FF2B5EF4-FFF2-40B4-BE49-F238E27FC236}">
                <a16:creationId xmlns:a16="http://schemas.microsoft.com/office/drawing/2014/main" id="{5B452D2C-2B67-669F-5BE3-0173A0BBAA5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57508" y="4509438"/>
            <a:ext cx="2700003" cy="177770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9600" b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kumimoji="1" lang="en-US" altLang="ja-JP" dirty="0"/>
              <a:t>T/F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B5BCD1F-32DD-B10F-167A-012ADB3137C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57509" y="4509438"/>
            <a:ext cx="803814" cy="1090208"/>
          </a:xfrm>
          <a:prstGeom prst="rect">
            <a:avLst/>
          </a:prstGeom>
          <a:noFill/>
        </p:spPr>
        <p:txBody>
          <a:bodyPr anchor="t"/>
          <a:lstStyle>
            <a:lvl1pPr algn="ctr">
              <a:lnSpc>
                <a:spcPct val="100000"/>
              </a:lnSpc>
              <a:defRPr sz="5400" b="0">
                <a:solidFill>
                  <a:srgbClr val="4E5E94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1" name="テキスト プレースホルダー 5">
            <a:extLst>
              <a:ext uri="{FF2B5EF4-FFF2-40B4-BE49-F238E27FC236}">
                <a16:creationId xmlns:a16="http://schemas.microsoft.com/office/drawing/2014/main" id="{08CC8869-EE5C-BDB6-83AA-F449120C00A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6645" y="1981119"/>
            <a:ext cx="855407" cy="1090208"/>
          </a:xfrm>
          <a:prstGeom prst="rect">
            <a:avLst/>
          </a:prstGeom>
          <a:noFill/>
        </p:spPr>
        <p:txBody>
          <a:bodyPr anchor="t"/>
          <a:lstStyle>
            <a:lvl1pPr algn="ctr">
              <a:lnSpc>
                <a:spcPct val="100000"/>
              </a:lnSpc>
              <a:defRPr sz="5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815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C1_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0C414FD9-5735-FB06-4E02-C854A514B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9750" y="539277"/>
            <a:ext cx="1983774" cy="723640"/>
          </a:xfrm>
          <a:prstGeom prst="rect">
            <a:avLst/>
          </a:prstGeom>
        </p:spPr>
      </p:pic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F9237C21-48FD-F857-EF24-6AE0DD89F91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79884" y="4170198"/>
            <a:ext cx="703805" cy="80803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5400" b="0">
                <a:solidFill>
                  <a:srgbClr val="FF0000"/>
                </a:solidFill>
              </a:defRPr>
            </a:lvl1pPr>
          </a:lstStyle>
          <a:p>
            <a:r>
              <a:rPr lang="en-US" altLang="ja-JP" dirty="0"/>
              <a:t>―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9884" y="4170198"/>
            <a:ext cx="10080000" cy="252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b="0" kern="1200">
                <a:solidFill>
                  <a:srgbClr val="FF0000"/>
                </a:solidFill>
                <a:latin typeface="+mn-lt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altLang="ja-JP" dirty="0"/>
              <a:t>Add answer here…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79884" y="1465616"/>
            <a:ext cx="10800000" cy="270457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54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Add question here…</a:t>
            </a:r>
            <a:br>
              <a:rPr kumimoji="1" lang="en-US" altLang="ja-JP" dirty="0"/>
            </a:br>
            <a:r>
              <a:rPr kumimoji="1" lang="en-US" altLang="ja-JP" dirty="0"/>
              <a:t>Add question here…</a:t>
            </a:r>
          </a:p>
        </p:txBody>
      </p:sp>
      <p:sp>
        <p:nvSpPr>
          <p:cNvPr id="7" name="メディア プレースホルダー 3">
            <a:extLst>
              <a:ext uri="{FF2B5EF4-FFF2-40B4-BE49-F238E27FC236}">
                <a16:creationId xmlns:a16="http://schemas.microsoft.com/office/drawing/2014/main" id="{2DE64BE5-6B83-928B-20EF-1F3FF2EAEF3B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1381009" y="677750"/>
            <a:ext cx="486000" cy="4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DF2DE74-1757-5700-7984-53FF344172DD}"/>
              </a:ext>
            </a:extLst>
          </p:cNvPr>
          <p:cNvGrpSpPr/>
          <p:nvPr userDrawn="1"/>
        </p:nvGrpSpPr>
        <p:grpSpPr>
          <a:xfrm>
            <a:off x="412538" y="612340"/>
            <a:ext cx="1260000" cy="576000"/>
            <a:chOff x="387138" y="612340"/>
            <a:chExt cx="1298147" cy="612000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BC365B2-1A2F-4CEA-0C26-A42705A378CE}"/>
                </a:ext>
              </a:extLst>
            </p:cNvPr>
            <p:cNvSpPr/>
            <p:nvPr userDrawn="1"/>
          </p:nvSpPr>
          <p:spPr>
            <a:xfrm>
              <a:off x="387138" y="612340"/>
              <a:ext cx="612000" cy="612000"/>
            </a:xfrm>
            <a:prstGeom prst="ellipse">
              <a:avLst/>
            </a:prstGeom>
            <a:solidFill>
              <a:srgbClr val="B987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kumimoji="1" lang="ja-JP" altLang="en-US" dirty="0"/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EF8E7B99-BE6B-10F7-A5E0-AE4ECFE5D1F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5285" y="918340"/>
              <a:ext cx="1080000" cy="0"/>
            </a:xfrm>
            <a:prstGeom prst="line">
              <a:avLst/>
            </a:prstGeom>
            <a:ln w="85725" cap="rnd">
              <a:solidFill>
                <a:srgbClr val="B9875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テキスト プレースホルダー 5">
            <a:extLst>
              <a:ext uri="{FF2B5EF4-FFF2-40B4-BE49-F238E27FC236}">
                <a16:creationId xmlns:a16="http://schemas.microsoft.com/office/drawing/2014/main" id="{3653D929-B099-3AB3-FC54-D77CEB67DE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6645" y="1465617"/>
            <a:ext cx="855407" cy="1090208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5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1.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232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C1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72EF65DE-765D-9A31-0037-69904114A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4433" y="547080"/>
            <a:ext cx="3993346" cy="792000"/>
          </a:xfrm>
          <a:prstGeom prst="rect">
            <a:avLst/>
          </a:prstGeom>
        </p:spPr>
      </p:pic>
      <p:sp>
        <p:nvSpPr>
          <p:cNvPr id="3" name="テキスト プレースホルダー 5">
            <a:extLst>
              <a:ext uri="{FF2B5EF4-FFF2-40B4-BE49-F238E27FC236}">
                <a16:creationId xmlns:a16="http://schemas.microsoft.com/office/drawing/2014/main" id="{9C6A650D-8E8C-2C6D-4459-7FDDAE50581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95999" y="512611"/>
            <a:ext cx="1440000" cy="731483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000" b="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10395E64-EBF0-A1D8-B35F-044A8A45531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31099" y="512610"/>
            <a:ext cx="1440000" cy="731483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000" b="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5" name="テキスト プレースホルダー 5">
            <a:extLst>
              <a:ext uri="{FF2B5EF4-FFF2-40B4-BE49-F238E27FC236}">
                <a16:creationId xmlns:a16="http://schemas.microsoft.com/office/drawing/2014/main" id="{7424382B-B32D-4F51-7C29-7CE9550467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66199" y="512611"/>
            <a:ext cx="1440000" cy="731483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000" b="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AD4B9AE9-3895-AD59-3157-A16C14DC630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401299" y="512610"/>
            <a:ext cx="1440000" cy="731483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ctr">
              <a:lnSpc>
                <a:spcPct val="100000"/>
              </a:lnSpc>
              <a:defRPr sz="4000" b="0">
                <a:solidFill>
                  <a:srgbClr val="FF0000"/>
                </a:solidFill>
              </a:defRPr>
            </a:lvl1pPr>
          </a:lstStyle>
          <a:p>
            <a:pPr lvl="0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80B072-9AE9-8270-836D-743EDB62218C}"/>
              </a:ext>
            </a:extLst>
          </p:cNvPr>
          <p:cNvGrpSpPr/>
          <p:nvPr userDrawn="1"/>
        </p:nvGrpSpPr>
        <p:grpSpPr>
          <a:xfrm>
            <a:off x="412538" y="612340"/>
            <a:ext cx="1260000" cy="576000"/>
            <a:chOff x="387138" y="612340"/>
            <a:chExt cx="1298147" cy="612000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1CCAE94-5132-6544-6049-BCB4CB74FA5F}"/>
                </a:ext>
              </a:extLst>
            </p:cNvPr>
            <p:cNvSpPr/>
            <p:nvPr userDrawn="1"/>
          </p:nvSpPr>
          <p:spPr>
            <a:xfrm>
              <a:off x="387138" y="612340"/>
              <a:ext cx="612000" cy="612000"/>
            </a:xfrm>
            <a:prstGeom prst="ellipse">
              <a:avLst/>
            </a:prstGeom>
            <a:solidFill>
              <a:srgbClr val="B987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kumimoji="1" lang="ja-JP" altLang="en-US" dirty="0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81D5AB2B-2635-4337-6735-E46EA711E9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5285" y="918340"/>
              <a:ext cx="1080000" cy="0"/>
            </a:xfrm>
            <a:prstGeom prst="line">
              <a:avLst/>
            </a:prstGeom>
            <a:ln w="85725" cap="rnd">
              <a:solidFill>
                <a:srgbClr val="B9875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メディア プレースホルダー 3">
            <a:extLst>
              <a:ext uri="{FF2B5EF4-FFF2-40B4-BE49-F238E27FC236}">
                <a16:creationId xmlns:a16="http://schemas.microsoft.com/office/drawing/2014/main" id="{737D25CB-A3C2-BCFC-C2A4-A1FBACDFADF9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43150" y="1476340"/>
            <a:ext cx="252000" cy="252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11" name="メディア プレースホルダー 3">
            <a:extLst>
              <a:ext uri="{FF2B5EF4-FFF2-40B4-BE49-F238E27FC236}">
                <a16:creationId xmlns:a16="http://schemas.microsoft.com/office/drawing/2014/main" id="{6E17CE7C-EB16-8210-CA51-A26AA1864326}"/>
              </a:ext>
            </a:extLst>
          </p:cNvPr>
          <p:cNvSpPr>
            <a:spLocks noGrp="1"/>
          </p:cNvSpPr>
          <p:nvPr>
            <p:ph type="media" sz="quarter" idx="27" hasCustomPrompt="1"/>
          </p:nvPr>
        </p:nvSpPr>
        <p:spPr>
          <a:xfrm>
            <a:off x="143150" y="3025677"/>
            <a:ext cx="252000" cy="252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12" name="メディア プレースホルダー 3">
            <a:extLst>
              <a:ext uri="{FF2B5EF4-FFF2-40B4-BE49-F238E27FC236}">
                <a16:creationId xmlns:a16="http://schemas.microsoft.com/office/drawing/2014/main" id="{2B885CEC-2F32-35A5-7E09-FFFB8039B7DC}"/>
              </a:ext>
            </a:extLst>
          </p:cNvPr>
          <p:cNvSpPr>
            <a:spLocks noGrp="1"/>
          </p:cNvSpPr>
          <p:nvPr>
            <p:ph type="media" sz="quarter" idx="28" hasCustomPrompt="1"/>
          </p:nvPr>
        </p:nvSpPr>
        <p:spPr>
          <a:xfrm>
            <a:off x="143150" y="4575014"/>
            <a:ext cx="252000" cy="252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13" name="メディア プレースホルダー 3">
            <a:extLst>
              <a:ext uri="{FF2B5EF4-FFF2-40B4-BE49-F238E27FC236}">
                <a16:creationId xmlns:a16="http://schemas.microsoft.com/office/drawing/2014/main" id="{70B3AE96-1189-E9CA-8458-E6032F294112}"/>
              </a:ext>
            </a:extLst>
          </p:cNvPr>
          <p:cNvSpPr>
            <a:spLocks noGrp="1"/>
          </p:cNvSpPr>
          <p:nvPr>
            <p:ph type="media" sz="quarter" idx="29" hasCustomPrompt="1"/>
          </p:nvPr>
        </p:nvSpPr>
        <p:spPr>
          <a:xfrm>
            <a:off x="143150" y="6124350"/>
            <a:ext cx="252000" cy="252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</p:spTree>
    <p:extLst>
      <p:ext uri="{BB962C8B-B14F-4D97-AF65-F5344CB8AC3E}">
        <p14:creationId xmlns:p14="http://schemas.microsoft.com/office/powerpoint/2010/main" val="2425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C1_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C642A677-38A3-6222-089D-D665100802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9935" y="567405"/>
            <a:ext cx="2457810" cy="723641"/>
          </a:xfrm>
          <a:prstGeom prst="rect">
            <a:avLst/>
          </a:prstGeom>
        </p:spPr>
      </p:pic>
      <p:sp>
        <p:nvSpPr>
          <p:cNvPr id="25" name="テキスト プレースホルダー 24">
            <a:extLst>
              <a:ext uri="{FF2B5EF4-FFF2-40B4-BE49-F238E27FC236}">
                <a16:creationId xmlns:a16="http://schemas.microsoft.com/office/drawing/2014/main" id="{16055088-0F1F-5E99-9133-AE2735DA2A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0957" y="2686048"/>
            <a:ext cx="10765917" cy="3903665"/>
          </a:xfrm>
          <a:prstGeom prst="rect">
            <a:avLst/>
          </a:prstGeom>
        </p:spPr>
        <p:txBody>
          <a:bodyPr>
            <a:normAutofit/>
          </a:bodyPr>
          <a:lstStyle>
            <a:lvl1pPr marL="914400" indent="-914400">
              <a:lnSpc>
                <a:spcPct val="100000"/>
              </a:lnSpc>
              <a:buFont typeface="+mj-lt"/>
              <a:buAutoNum type="arabicPeriod"/>
              <a:defRPr sz="4400"/>
            </a:lvl1pPr>
          </a:lstStyle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  <a:p>
            <a:pPr lvl="0"/>
            <a:r>
              <a:rPr kumimoji="1" lang="en-US" altLang="ja-JP" dirty="0"/>
              <a:t>Add text here…</a:t>
            </a:r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49B26A6-1E05-E09D-53AB-64E60F06E163}"/>
              </a:ext>
            </a:extLst>
          </p:cNvPr>
          <p:cNvGrpSpPr/>
          <p:nvPr userDrawn="1"/>
        </p:nvGrpSpPr>
        <p:grpSpPr>
          <a:xfrm>
            <a:off x="412538" y="612340"/>
            <a:ext cx="1260000" cy="576000"/>
            <a:chOff x="387138" y="612340"/>
            <a:chExt cx="1298147" cy="612000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03BDD989-F27C-2018-D7EA-B4611110AC8B}"/>
                </a:ext>
              </a:extLst>
            </p:cNvPr>
            <p:cNvSpPr/>
            <p:nvPr userDrawn="1"/>
          </p:nvSpPr>
          <p:spPr>
            <a:xfrm>
              <a:off x="387138" y="612340"/>
              <a:ext cx="612000" cy="612000"/>
            </a:xfrm>
            <a:prstGeom prst="ellipse">
              <a:avLst/>
            </a:prstGeom>
            <a:solidFill>
              <a:srgbClr val="B987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kumimoji="1" lang="ja-JP" altLang="en-US" dirty="0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84E8C73A-094E-BE20-BCD0-01BB55091FB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5285" y="918340"/>
              <a:ext cx="1080000" cy="0"/>
            </a:xfrm>
            <a:prstGeom prst="line">
              <a:avLst/>
            </a:prstGeom>
            <a:ln w="85725" cap="rnd">
              <a:solidFill>
                <a:srgbClr val="B9875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字幕 2">
            <a:extLst>
              <a:ext uri="{FF2B5EF4-FFF2-40B4-BE49-F238E27FC236}">
                <a16:creationId xmlns:a16="http://schemas.microsoft.com/office/drawing/2014/main" id="{1DB20752-EC89-63C4-38ED-2BFECD9A7F0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2538" y="1465617"/>
            <a:ext cx="11467346" cy="122043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44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Add question here…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3" name="メディア プレースホルダー 3">
            <a:extLst>
              <a:ext uri="{FF2B5EF4-FFF2-40B4-BE49-F238E27FC236}">
                <a16:creationId xmlns:a16="http://schemas.microsoft.com/office/drawing/2014/main" id="{A52901B3-B333-6584-24A5-982FF3E72159}"/>
              </a:ext>
            </a:extLst>
          </p:cNvPr>
          <p:cNvSpPr>
            <a:spLocks noGrp="1"/>
          </p:cNvSpPr>
          <p:nvPr>
            <p:ph type="media" sz="quarter" idx="21" hasCustomPrompt="1"/>
          </p:nvPr>
        </p:nvSpPr>
        <p:spPr>
          <a:xfrm>
            <a:off x="11381009" y="677750"/>
            <a:ext cx="486000" cy="4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  <p:sp>
        <p:nvSpPr>
          <p:cNvPr id="9" name="メディア プレースホルダー 3">
            <a:extLst>
              <a:ext uri="{FF2B5EF4-FFF2-40B4-BE49-F238E27FC236}">
                <a16:creationId xmlns:a16="http://schemas.microsoft.com/office/drawing/2014/main" id="{019932B1-DBB7-C991-0490-E559652950B6}"/>
              </a:ext>
            </a:extLst>
          </p:cNvPr>
          <p:cNvSpPr>
            <a:spLocks noGrp="1"/>
          </p:cNvSpPr>
          <p:nvPr>
            <p:ph type="media" sz="quarter" idx="30" hasCustomPrompt="1"/>
          </p:nvPr>
        </p:nvSpPr>
        <p:spPr>
          <a:xfrm>
            <a:off x="11381009" y="2844937"/>
            <a:ext cx="486000" cy="4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</p:spTree>
    <p:extLst>
      <p:ext uri="{BB962C8B-B14F-4D97-AF65-F5344CB8AC3E}">
        <p14:creationId xmlns:p14="http://schemas.microsoft.com/office/powerpoint/2010/main" val="27203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C1_Inter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9A256F60-65F1-14D5-1B2E-ABB46F31571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2384" y="1449388"/>
            <a:ext cx="619411" cy="5148000"/>
          </a:xfrm>
          <a:prstGeom prst="rect">
            <a:avLst/>
          </a:prstGeom>
        </p:spPr>
        <p:txBody>
          <a:bodyPr/>
          <a:lstStyle>
            <a:lvl1pPr algn="r">
              <a:lnSpc>
                <a:spcPct val="100000"/>
              </a:lnSpc>
              <a:defRPr sz="44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7C54517F-6D24-559B-3F25-F726C1DCB4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4847" y="1449388"/>
            <a:ext cx="254000" cy="51480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44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:</a:t>
            </a:r>
            <a:endParaRPr kumimoji="1" lang="ja-JP" altLang="en-US" dirty="0"/>
          </a:p>
        </p:txBody>
      </p:sp>
      <p:sp>
        <p:nvSpPr>
          <p:cNvPr id="8" name="四角形: 上の 2 つの角を丸める 7">
            <a:extLst>
              <a:ext uri="{FF2B5EF4-FFF2-40B4-BE49-F238E27FC236}">
                <a16:creationId xmlns:a16="http://schemas.microsoft.com/office/drawing/2014/main" id="{843C81F2-4A02-8865-0AA8-B1BE67A7A349}"/>
              </a:ext>
            </a:extLst>
          </p:cNvPr>
          <p:cNvSpPr/>
          <p:nvPr userDrawn="1"/>
        </p:nvSpPr>
        <p:spPr>
          <a:xfrm>
            <a:off x="355928" y="565152"/>
            <a:ext cx="4386616" cy="673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E5E94"/>
          </a:solidFill>
          <a:ln>
            <a:solidFill>
              <a:srgbClr val="4E5E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D3A1E7D-F8A0-5B77-F7DB-3BA75804C62F}"/>
              </a:ext>
            </a:extLst>
          </p:cNvPr>
          <p:cNvCxnSpPr>
            <a:cxnSpLocks/>
          </p:cNvCxnSpPr>
          <p:nvPr userDrawn="1"/>
        </p:nvCxnSpPr>
        <p:spPr>
          <a:xfrm>
            <a:off x="228000" y="1257300"/>
            <a:ext cx="11736000" cy="0"/>
          </a:xfrm>
          <a:prstGeom prst="line">
            <a:avLst/>
          </a:prstGeom>
          <a:ln w="38100" cap="rnd">
            <a:solidFill>
              <a:srgbClr val="4E5E9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>
            <a:extLst>
              <a:ext uri="{FF2B5EF4-FFF2-40B4-BE49-F238E27FC236}">
                <a16:creationId xmlns:a16="http://schemas.microsoft.com/office/drawing/2014/main" id="{B5D85955-43DD-A722-4FF0-5F0678F313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39" y="749707"/>
            <a:ext cx="3147794" cy="411549"/>
          </a:xfrm>
          <a:prstGeom prst="rect">
            <a:avLst/>
          </a:prstGeom>
        </p:spPr>
      </p:pic>
      <p:sp>
        <p:nvSpPr>
          <p:cNvPr id="13" name="テキスト プレースホルダー 21">
            <a:extLst>
              <a:ext uri="{FF2B5EF4-FFF2-40B4-BE49-F238E27FC236}">
                <a16:creationId xmlns:a16="http://schemas.microsoft.com/office/drawing/2014/main" id="{AA462D81-E67E-C13B-B4B1-E0F4A3DCA6C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31900" y="1449388"/>
            <a:ext cx="10624198" cy="514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4400">
                <a:latin typeface="+mn-lt"/>
              </a:defRPr>
            </a:lvl1pPr>
          </a:lstStyle>
          <a:p>
            <a:pPr lvl="0"/>
            <a:r>
              <a:rPr kumimoji="1" lang="en-US" altLang="ja-JP" dirty="0"/>
              <a:t>Which shop do you want to go to?</a:t>
            </a:r>
            <a:endParaRPr kumimoji="1" lang="ja-JP" altLang="en-US" dirty="0"/>
          </a:p>
        </p:txBody>
      </p:sp>
      <p:sp>
        <p:nvSpPr>
          <p:cNvPr id="14" name="テキスト プレースホルダー 5">
            <a:extLst>
              <a:ext uri="{FF2B5EF4-FFF2-40B4-BE49-F238E27FC236}">
                <a16:creationId xmlns:a16="http://schemas.microsoft.com/office/drawing/2014/main" id="{0D3A3286-ABA2-68E2-D370-1E72FB0A78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62848" y="4113860"/>
            <a:ext cx="3289301" cy="72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ja-JP" altLang="en-US" dirty="0"/>
              <a:t>①</a:t>
            </a:r>
          </a:p>
        </p:txBody>
      </p:sp>
      <p:sp>
        <p:nvSpPr>
          <p:cNvPr id="15" name="テキスト プレースホルダー 5">
            <a:extLst>
              <a:ext uri="{FF2B5EF4-FFF2-40B4-BE49-F238E27FC236}">
                <a16:creationId xmlns:a16="http://schemas.microsoft.com/office/drawing/2014/main" id="{6A806937-F7D4-98E2-D516-6359986C3DB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62848" y="5483580"/>
            <a:ext cx="3289301" cy="72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0"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ja-JP" altLang="en-US" dirty="0"/>
              <a:t>②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5F3B16-7CDD-B0D0-D042-BFC7C17023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65"/>
          <a:stretch/>
        </p:blipFill>
        <p:spPr>
          <a:xfrm>
            <a:off x="10330285" y="660888"/>
            <a:ext cx="1489406" cy="612000"/>
          </a:xfrm>
          <a:prstGeom prst="rect">
            <a:avLst/>
          </a:prstGeom>
        </p:spPr>
      </p:pic>
      <p:sp>
        <p:nvSpPr>
          <p:cNvPr id="9" name="メディア プレースホルダー 3">
            <a:extLst>
              <a:ext uri="{FF2B5EF4-FFF2-40B4-BE49-F238E27FC236}">
                <a16:creationId xmlns:a16="http://schemas.microsoft.com/office/drawing/2014/main" id="{B4E750D3-5016-6222-4D92-9DFABD5919E1}"/>
              </a:ext>
            </a:extLst>
          </p:cNvPr>
          <p:cNvSpPr>
            <a:spLocks noGrp="1"/>
          </p:cNvSpPr>
          <p:nvPr>
            <p:ph type="media" sz="quarter" idx="33" hasCustomPrompt="1"/>
          </p:nvPr>
        </p:nvSpPr>
        <p:spPr>
          <a:xfrm>
            <a:off x="4809249" y="683297"/>
            <a:ext cx="486000" cy="486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kumimoji="1" lang="ja-JP" altLang="en-US" dirty="0"/>
              <a:t>音声</a:t>
            </a:r>
          </a:p>
        </p:txBody>
      </p:sp>
    </p:spTree>
    <p:extLst>
      <p:ext uri="{BB962C8B-B14F-4D97-AF65-F5344CB8AC3E}">
        <p14:creationId xmlns:p14="http://schemas.microsoft.com/office/powerpoint/2010/main" val="249971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6039090-B7D3-0853-0C02-BA7825173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570" y="531845"/>
            <a:ext cx="11520000" cy="21385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br>
              <a:rPr kumimoji="1" lang="ja-JP" altLang="en-US" dirty="0"/>
            </a:br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814C50-9656-7005-1749-5DC22D675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570" y="2715207"/>
            <a:ext cx="11520000" cy="399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1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2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</a:p>
          <a:p>
            <a:pPr lvl="4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</a:t>
            </a:r>
            <a:r>
              <a:rPr kumimoji="1" lang="en-US" altLang="ja-JP" dirty="0"/>
              <a:t> 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endParaRPr kumimoji="1" lang="ja-JP" alt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3C308FA1-546F-BC8F-35DF-2A8697876B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Section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(pp.16-17)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游ゴシック" panose="020B0400000000000000" pitchFamily="50" charset="-128"/>
                <a:cs typeface="Calibri" panose="020F0502020204030204" pitchFamily="34" charset="0"/>
              </a:rPr>
              <a:t>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0B3B30-C585-1A32-561D-17366C3EB026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B5554C0-C9FD-BB46-83BC-01D6A8F46788}"/>
              </a:ext>
            </a:extLst>
          </p:cNvPr>
          <p:cNvSpPr/>
          <p:nvPr userDrawn="1"/>
        </p:nvSpPr>
        <p:spPr>
          <a:xfrm>
            <a:off x="8587409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11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730" r:id="rId2"/>
    <p:sldLayoutId id="2147483731" r:id="rId3"/>
    <p:sldLayoutId id="2147483732" r:id="rId4"/>
    <p:sldLayoutId id="214748364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mp3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mp3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../media/media6.mp3"/><Relationship Id="rId7" Type="http://schemas.openxmlformats.org/officeDocument/2006/relationships/image" Target="../media/image10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mp3"/><Relationship Id="rId13" Type="http://schemas.openxmlformats.org/officeDocument/2006/relationships/image" Target="../media/image12.png"/><Relationship Id="rId3" Type="http://schemas.microsoft.com/office/2007/relationships/media" Target="../media/media10.mp3"/><Relationship Id="rId7" Type="http://schemas.microsoft.com/office/2007/relationships/media" Target="../media/media12.mp3"/><Relationship Id="rId12" Type="http://schemas.openxmlformats.org/officeDocument/2006/relationships/notesSlide" Target="../notesSlides/notesSlide7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audio" Target="../media/media11.mp3"/><Relationship Id="rId11" Type="http://schemas.openxmlformats.org/officeDocument/2006/relationships/slideLayout" Target="../slideLayouts/slideLayout3.xml"/><Relationship Id="rId5" Type="http://schemas.microsoft.com/office/2007/relationships/media" Target="../media/media11.mp3"/><Relationship Id="rId10" Type="http://schemas.openxmlformats.org/officeDocument/2006/relationships/audio" Target="../media/media13.mp3"/><Relationship Id="rId4" Type="http://schemas.openxmlformats.org/officeDocument/2006/relationships/audio" Target="../media/media10.mp3"/><Relationship Id="rId9" Type="http://schemas.microsoft.com/office/2007/relationships/media" Target="../media/media13.mp3"/><Relationship Id="rId1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microsoft.com/office/2007/relationships/media" Target="../media/media15.mp3"/><Relationship Id="rId7" Type="http://schemas.openxmlformats.org/officeDocument/2006/relationships/slideLayout" Target="../slideLayouts/slideLayout4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audio" Target="../media/media16.mp3"/><Relationship Id="rId5" Type="http://schemas.microsoft.com/office/2007/relationships/media" Target="../media/media16.mp3"/><Relationship Id="rId10" Type="http://schemas.openxmlformats.org/officeDocument/2006/relationships/image" Target="../media/image13.png"/><Relationship Id="rId4" Type="http://schemas.openxmlformats.org/officeDocument/2006/relationships/audio" Target="../media/media15.mp3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8.mp3"/><Relationship Id="rId7" Type="http://schemas.openxmlformats.org/officeDocument/2006/relationships/image" Target="../media/image14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8.mp3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">
            <a:hlinkClick r:id="" action="ppaction://media"/>
            <a:extLst>
              <a:ext uri="{FF2B5EF4-FFF2-40B4-BE49-F238E27FC236}">
                <a16:creationId xmlns:a16="http://schemas.microsoft.com/office/drawing/2014/main" id="{E903954D-BC5D-C697-82DD-234BE7E85273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6095" y="574675"/>
            <a:ext cx="1070609" cy="1068388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1C95EB8-E310-C4D8-C668-3B69896D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981119"/>
            <a:ext cx="10816486" cy="4690269"/>
          </a:xfrm>
        </p:spPr>
        <p:txBody>
          <a:bodyPr/>
          <a:lstStyle/>
          <a:p>
            <a:r>
              <a:rPr lang="en-US" altLang="ja-JP" dirty="0"/>
              <a:t>The teacher is interested in pancakes.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A68207F-5D87-2FEA-1869-A05B25B2F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7508" y="4509438"/>
            <a:ext cx="2700003" cy="1777702"/>
          </a:xfrm>
        </p:spPr>
        <p:txBody>
          <a:bodyPr/>
          <a:lstStyle/>
          <a:p>
            <a:r>
              <a:rPr lang="en-US" altLang="ja-JP" dirty="0"/>
              <a:t>F</a:t>
            </a:r>
            <a:endParaRPr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9964434-A7A0-9814-D1C1-1833B6F9840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57509" y="4509438"/>
            <a:ext cx="803814" cy="1090208"/>
          </a:xfrm>
        </p:spPr>
        <p:txBody>
          <a:bodyPr/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C0E2876-A1CB-C482-F684-C5BFB8A57D8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981119"/>
            <a:ext cx="855407" cy="1090208"/>
          </a:xfrm>
        </p:spPr>
        <p:txBody>
          <a:bodyPr/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  <p:pic>
        <p:nvPicPr>
          <p:cNvPr id="7" name="TF">
            <a:hlinkClick r:id="" action="ppaction://media"/>
            <a:extLst>
              <a:ext uri="{FF2B5EF4-FFF2-40B4-BE49-F238E27FC236}">
                <a16:creationId xmlns:a16="http://schemas.microsoft.com/office/drawing/2014/main" id="{C7049733-F4E2-CB86-B4A4-D6CB7874F966}"/>
              </a:ext>
            </a:extLst>
          </p:cNvPr>
          <p:cNvPicPr preferRelativeResize="0">
            <a:picLocks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653" y="407839"/>
            <a:ext cx="1940400" cy="12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4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485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">
            <a:hlinkClick r:id="" action="ppaction://media"/>
            <a:extLst>
              <a:ext uri="{FF2B5EF4-FFF2-40B4-BE49-F238E27FC236}">
                <a16:creationId xmlns:a16="http://schemas.microsoft.com/office/drawing/2014/main" id="{A73A73AB-5000-782A-69ED-C4901841C3B7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6095" y="574675"/>
            <a:ext cx="1070609" cy="1068388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C10FCA3-8860-5A01-CEBB-FFF839A4F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981119"/>
            <a:ext cx="10816486" cy="4690269"/>
          </a:xfrm>
        </p:spPr>
        <p:txBody>
          <a:bodyPr/>
          <a:lstStyle/>
          <a:p>
            <a:r>
              <a:rPr lang="en-US" altLang="ja-JP" dirty="0"/>
              <a:t>Shop A may sell expensive pancakes.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8C25D3-A8DD-CA7C-4AC9-9B152233F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7508" y="4509438"/>
            <a:ext cx="2700003" cy="1777702"/>
          </a:xfrm>
        </p:spPr>
        <p:txBody>
          <a:bodyPr/>
          <a:lstStyle/>
          <a:p>
            <a:r>
              <a:rPr lang="en-US" altLang="ja-JP"/>
              <a:t>F</a:t>
            </a:r>
            <a:endParaRPr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09A37CF2-BE8C-11F9-5960-056F71F2C42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57509" y="4509438"/>
            <a:ext cx="803814" cy="1090208"/>
          </a:xfrm>
        </p:spPr>
        <p:txBody>
          <a:bodyPr/>
          <a:lstStyle/>
          <a:p>
            <a:r>
              <a:rPr lang="en-US" altLang="ja-JP"/>
              <a:t>2</a:t>
            </a:r>
            <a:endParaRPr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59E2C60-08E9-DA30-ABBD-62600DF41FE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981119"/>
            <a:ext cx="855407" cy="1090208"/>
          </a:xfrm>
        </p:spPr>
        <p:txBody>
          <a:bodyPr/>
          <a:lstStyle/>
          <a:p>
            <a:r>
              <a:rPr lang="en-US" altLang="ja-JP"/>
              <a:t>2.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960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485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53A2F895-BC9D-5EC6-66CE-4F926C51E402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6095" y="574675"/>
            <a:ext cx="1070609" cy="1068388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2423310-3BDF-93C1-5617-B7811F3E0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2" y="1981119"/>
            <a:ext cx="10816486" cy="4690269"/>
          </a:xfrm>
        </p:spPr>
        <p:txBody>
          <a:bodyPr/>
          <a:lstStyle/>
          <a:p>
            <a:r>
              <a:rPr lang="en-US" altLang="ja-JP" dirty="0"/>
              <a:t>Some people may go to Shop B for a special event.</a:t>
            </a:r>
            <a:endParaRPr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79A35D-B1A0-AD54-DE08-E6CFFC389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7508" y="4509438"/>
            <a:ext cx="2700003" cy="1777702"/>
          </a:xfrm>
        </p:spPr>
        <p:txBody>
          <a:bodyPr/>
          <a:lstStyle/>
          <a:p>
            <a:r>
              <a:rPr lang="en-US" altLang="ja-JP"/>
              <a:t>T</a:t>
            </a:r>
            <a:endParaRPr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F9FCD4F-02A2-505A-050D-FC89FBFFCCD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57509" y="4509438"/>
            <a:ext cx="803814" cy="1090208"/>
          </a:xfrm>
        </p:spPr>
        <p:txBody>
          <a:bodyPr/>
          <a:lstStyle/>
          <a:p>
            <a:r>
              <a:rPr lang="en-US" altLang="ja-JP"/>
              <a:t>3</a:t>
            </a:r>
            <a:endParaRPr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E3FF87-D2B3-E82A-2AB1-A8FD267BD7D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96645" y="1981119"/>
            <a:ext cx="855407" cy="1090208"/>
          </a:xfrm>
        </p:spPr>
        <p:txBody>
          <a:bodyPr/>
          <a:lstStyle/>
          <a:p>
            <a:r>
              <a:rPr lang="en-US" altLang="ja-JP"/>
              <a:t>3.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684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321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B9B7D7-89F5-6AF2-2580-2C8F02A65A3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/>
              <a:t>―</a:t>
            </a:r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DA3B87A-9454-ABDA-570A-8F92269388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No, they aren’t.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187B464-63E5-60C1-597C-50C2B4E9C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Are fonts the designs of shops?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BA1F70-B9BA-2956-A08A-8F3CE7F3F9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  <p:pic>
        <p:nvPicPr>
          <p:cNvPr id="4" name="1">
            <a:hlinkClick r:id="" action="ppaction://media"/>
            <a:extLst>
              <a:ext uri="{FF2B5EF4-FFF2-40B4-BE49-F238E27FC236}">
                <a16:creationId xmlns:a16="http://schemas.microsoft.com/office/drawing/2014/main" id="{04EFAC29-AED1-C150-97B4-40513A35E0E7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79200" y="677863"/>
            <a:ext cx="487363" cy="487362"/>
          </a:xfrm>
        </p:spPr>
      </p:pic>
      <p:pic>
        <p:nvPicPr>
          <p:cNvPr id="7" name="QA">
            <a:hlinkClick r:id="" action="ppaction://media"/>
            <a:extLst>
              <a:ext uri="{FF2B5EF4-FFF2-40B4-BE49-F238E27FC236}">
                <a16:creationId xmlns:a16="http://schemas.microsoft.com/office/drawing/2014/main" id="{7592D738-5AEF-8235-5765-09CCB580B665}"/>
              </a:ext>
            </a:extLst>
          </p:cNvPr>
          <p:cNvPicPr preferRelativeResize="0">
            <a:picLocks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9750" y="539277"/>
            <a:ext cx="1983774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4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9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8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F5B7627-E13B-68CD-02A6-5CD0EFDE2D9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/>
              <a:t>―</a:t>
            </a:r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D6BB885-EE5F-1B51-8A63-3BD0CB3F9B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They show the same pancakes.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202383-593C-6A1F-C011-E8914E572E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What do both menus show?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CE3752D-E1BF-357B-E54C-1E73713F6A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/>
              <a:t>2.</a:t>
            </a:r>
            <a:endParaRPr lang="ja-JP" altLang="en-US" dirty="0"/>
          </a:p>
        </p:txBody>
      </p:sp>
      <p:pic>
        <p:nvPicPr>
          <p:cNvPr id="4" name="2">
            <a:hlinkClick r:id="" action="ppaction://media"/>
            <a:extLst>
              <a:ext uri="{FF2B5EF4-FFF2-40B4-BE49-F238E27FC236}">
                <a16:creationId xmlns:a16="http://schemas.microsoft.com/office/drawing/2014/main" id="{EBA26081-D764-D2A9-9DEB-A8D0C7B37778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79200" y="677863"/>
            <a:ext cx="487363" cy="487362"/>
          </a:xfrm>
        </p:spPr>
      </p:pic>
    </p:spTree>
    <p:extLst>
      <p:ext uri="{BB962C8B-B14F-4D97-AF65-F5344CB8AC3E}">
        <p14:creationId xmlns:p14="http://schemas.microsoft.com/office/powerpoint/2010/main" val="28536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B7E5E8C-4F11-2C19-3090-8A5D0EB0968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/>
              <a:t>―</a:t>
            </a:r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F15F221-83D0-A2DC-D032-E08620EABB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Our impression of it changes.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BA6B3AB-C80F-8710-9C97-77DDB28514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What happens when we see the same information in different fonts?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CAFF345-1893-085A-18BF-47792D60B6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ja-JP"/>
              <a:t>3.</a:t>
            </a:r>
            <a:endParaRPr lang="ja-JP" altLang="en-US"/>
          </a:p>
        </p:txBody>
      </p:sp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E1605E27-46B2-50E4-23FC-A86E774ECF46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79200" y="677863"/>
            <a:ext cx="487363" cy="487362"/>
          </a:xfrm>
        </p:spPr>
      </p:pic>
    </p:spTree>
    <p:extLst>
      <p:ext uri="{BB962C8B-B14F-4D97-AF65-F5344CB8AC3E}">
        <p14:creationId xmlns:p14="http://schemas.microsoft.com/office/powerpoint/2010/main" val="259036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mmary">
            <a:hlinkClick r:id="" action="ppaction://media"/>
            <a:extLst>
              <a:ext uri="{FF2B5EF4-FFF2-40B4-BE49-F238E27FC236}">
                <a16:creationId xmlns:a16="http://schemas.microsoft.com/office/drawing/2014/main" id="{2680D754-9BDA-6D78-C0AF-7EF95FC847A7}"/>
              </a:ext>
            </a:extLst>
          </p:cNvPr>
          <p:cNvPicPr preferRelativeResize="0">
            <a:picLocks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11323" y="540073"/>
            <a:ext cx="3996000" cy="791587"/>
          </a:xfrm>
          <a:prstGeom prst="rect">
            <a:avLst/>
          </a:prstGeom>
        </p:spPr>
      </p:pic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B21BFAD6-B97E-EDEF-EBDB-4C32CB2D7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407294"/>
              </p:ext>
            </p:extLst>
          </p:nvPr>
        </p:nvGraphicFramePr>
        <p:xfrm>
          <a:off x="368300" y="1449388"/>
          <a:ext cx="11455400" cy="5182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>
                  <a:extLst>
                    <a:ext uri="{9D8B030D-6E8A-4147-A177-3AD203B41FA5}">
                      <a16:colId xmlns:a16="http://schemas.microsoft.com/office/drawing/2014/main" val="389140572"/>
                    </a:ext>
                  </a:extLst>
                </a:gridCol>
                <a:gridCol w="8737600">
                  <a:extLst>
                    <a:ext uri="{9D8B030D-6E8A-4147-A177-3AD203B41FA5}">
                      <a16:colId xmlns:a16="http://schemas.microsoft.com/office/drawing/2014/main" val="2576720507"/>
                    </a:ext>
                  </a:extLst>
                </a:gridCol>
              </a:tblGrid>
              <a:tr h="12955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</a:rPr>
                        <a:t>フォントの効果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5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+mn-lt"/>
                        </a:rPr>
                        <a:t>Different fonts give different </a:t>
                      </a:r>
                      <a:r>
                        <a:rPr kumimoji="1" lang="ja-JP" altLang="en-US" sz="3200" b="0" dirty="0">
                          <a:solidFill>
                            <a:schemeClr val="tx1"/>
                          </a:solidFill>
                          <a:latin typeface="+mn-lt"/>
                        </a:rPr>
                        <a:t>（①              　　　　　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718364"/>
                  </a:ext>
                </a:extLst>
              </a:tr>
              <a:tr h="12955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具体例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5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Shop A’s menu looks 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②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　　　　　 ） 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casual.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368761"/>
                  </a:ext>
                </a:extLst>
              </a:tr>
              <a:tr h="1295579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5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Shop B’s menu looks stylish and 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③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　　　　　）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821027"/>
                  </a:ext>
                </a:extLst>
              </a:tr>
              <a:tr h="12955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フォントの役割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5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Fonts play an important role </a:t>
                      </a:r>
                      <a:b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④  </a:t>
                      </a:r>
                      <a:r>
                        <a:rPr kumimoji="1" lang="ja-JP" alt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　　                  　　　）</a:t>
                      </a:r>
                      <a:r>
                        <a:rPr kumimoji="1" lang="en-US" altLang="ja-JP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6315085"/>
                  </a:ext>
                </a:extLst>
              </a:tr>
            </a:tbl>
          </a:graphicData>
        </a:graphic>
      </p:graphicFrame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D46C17A5-F5F6-0112-EEE5-816A352A9D7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059855" y="1970003"/>
            <a:ext cx="4457700" cy="731837"/>
          </a:xfrm>
        </p:spPr>
        <p:txBody>
          <a:bodyPr>
            <a:normAutofit/>
          </a:bodyPr>
          <a:lstStyle/>
          <a:p>
            <a:r>
              <a:rPr lang="en-US" altLang="ja-JP" dirty="0"/>
              <a:t>impressions</a:t>
            </a:r>
            <a:endParaRPr lang="ja-JP" altLang="en-US" dirty="0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0EEDEFAE-99EC-0DC7-7895-F71A9A6853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22548" y="2974358"/>
            <a:ext cx="2133600" cy="731483"/>
          </a:xfrm>
        </p:spPr>
        <p:txBody>
          <a:bodyPr>
            <a:normAutofit/>
          </a:bodyPr>
          <a:lstStyle/>
          <a:p>
            <a:r>
              <a:rPr lang="en-US" altLang="ja-JP" dirty="0"/>
              <a:t>pretty</a:t>
            </a:r>
            <a:endParaRPr lang="ja-JP" altLang="en-US" dirty="0"/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6D2C8A55-5EA5-9FA8-CDA3-0A2FE966A6B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42551" y="4293418"/>
            <a:ext cx="1612900" cy="731483"/>
          </a:xfrm>
        </p:spPr>
        <p:txBody>
          <a:bodyPr>
            <a:normAutofit/>
          </a:bodyPr>
          <a:lstStyle/>
          <a:p>
            <a:r>
              <a:rPr lang="en-US" altLang="ja-JP" dirty="0"/>
              <a:t>fancy</a:t>
            </a:r>
            <a:endParaRPr lang="ja-JP" altLang="en-US" dirty="0"/>
          </a:p>
        </p:txBody>
      </p:sp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BAE6A6C4-2BFE-473B-8A97-5347C55B2A5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233148" y="5848913"/>
            <a:ext cx="5740400" cy="744689"/>
          </a:xfrm>
        </p:spPr>
        <p:txBody>
          <a:bodyPr>
            <a:normAutofit/>
          </a:bodyPr>
          <a:lstStyle/>
          <a:p>
            <a:r>
              <a:rPr lang="en-US" altLang="ja-JP" b="0" i="0" u="none" strike="noStrike" baseline="0" dirty="0"/>
              <a:t>communication</a:t>
            </a:r>
            <a:endParaRPr lang="ja-JP" altLang="en-US" dirty="0"/>
          </a:p>
        </p:txBody>
      </p:sp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id="{DB252324-D84C-6D9B-AA7A-48E71132BA82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43767" y="2006491"/>
            <a:ext cx="180000" cy="180000"/>
          </a:xfrm>
        </p:spPr>
      </p:pic>
      <p:pic>
        <p:nvPicPr>
          <p:cNvPr id="4" name="2">
            <a:hlinkClick r:id="" action="ppaction://media"/>
            <a:extLst>
              <a:ext uri="{FF2B5EF4-FFF2-40B4-BE49-F238E27FC236}">
                <a16:creationId xmlns:a16="http://schemas.microsoft.com/office/drawing/2014/main" id="{78B22C8E-602C-0D04-522D-11934AFA8F01}"/>
              </a:ext>
            </a:extLst>
          </p:cNvPr>
          <p:cNvPicPr>
            <a:picLocks noGrp="1" noChangeAspect="1"/>
          </p:cNvPicPr>
          <p:nvPr>
            <p:ph type="media" sz="quarter" idx="27"/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43767" y="3287180"/>
            <a:ext cx="180000" cy="180000"/>
          </a:xfrm>
        </p:spPr>
      </p:pic>
      <p:pic>
        <p:nvPicPr>
          <p:cNvPr id="6" name="3">
            <a:hlinkClick r:id="" action="ppaction://media"/>
            <a:extLst>
              <a:ext uri="{FF2B5EF4-FFF2-40B4-BE49-F238E27FC236}">
                <a16:creationId xmlns:a16="http://schemas.microsoft.com/office/drawing/2014/main" id="{9AFAB41C-8A2B-549A-B8B9-34EB6BEC23DF}"/>
              </a:ext>
            </a:extLst>
          </p:cNvPr>
          <p:cNvPicPr>
            <a:picLocks noGrp="1" noChangeAspect="1"/>
          </p:cNvPicPr>
          <p:nvPr>
            <p:ph type="media" sz="quarter" idx="28"/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43767" y="4616001"/>
            <a:ext cx="180000" cy="180000"/>
          </a:xfrm>
        </p:spPr>
      </p:pic>
      <p:pic>
        <p:nvPicPr>
          <p:cNvPr id="17" name="4">
            <a:hlinkClick r:id="" action="ppaction://media"/>
            <a:extLst>
              <a:ext uri="{FF2B5EF4-FFF2-40B4-BE49-F238E27FC236}">
                <a16:creationId xmlns:a16="http://schemas.microsoft.com/office/drawing/2014/main" id="{67918BA0-84CC-252B-5F0F-12D1C6A5051B}"/>
              </a:ext>
            </a:extLst>
          </p:cNvPr>
          <p:cNvPicPr>
            <a:picLocks noGrp="1" noChangeAspect="1"/>
          </p:cNvPicPr>
          <p:nvPr>
            <p:ph type="media" sz="quarter" idx="29"/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43767" y="5886364"/>
            <a:ext cx="180000" cy="180000"/>
          </a:xfrm>
        </p:spPr>
      </p:pic>
    </p:spTree>
    <p:extLst>
      <p:ext uri="{BB962C8B-B14F-4D97-AF65-F5344CB8AC3E}">
        <p14:creationId xmlns:p14="http://schemas.microsoft.com/office/powerpoint/2010/main" val="27306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1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4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446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9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0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1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2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43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5" grpId="0" build="p"/>
      <p:bldP spid="20" grpId="0" build="p"/>
      <p:bldP spid="21" grpId="0" build="p"/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字幕 6">
            <a:extLst>
              <a:ext uri="{FF2B5EF4-FFF2-40B4-BE49-F238E27FC236}">
                <a16:creationId xmlns:a16="http://schemas.microsoft.com/office/drawing/2014/main" id="{219FB0BF-4BC2-3E22-1507-A21486DF80C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060957" y="2686048"/>
            <a:ext cx="10765917" cy="3903665"/>
          </a:xfrm>
        </p:spPr>
        <p:txBody>
          <a:bodyPr>
            <a:normAutofit/>
          </a:bodyPr>
          <a:lstStyle/>
          <a:p>
            <a:r>
              <a:rPr lang="en-US" altLang="ja-JP" dirty="0"/>
              <a:t>The source of a message.</a:t>
            </a:r>
          </a:p>
          <a:p>
            <a:r>
              <a:rPr lang="en-US" altLang="ja-JP" dirty="0"/>
              <a:t>The content of a message.</a:t>
            </a:r>
          </a:p>
          <a:p>
            <a:r>
              <a:rPr lang="en-US" altLang="ja-JP" dirty="0"/>
              <a:t>The feeling about a message.</a:t>
            </a:r>
            <a:endParaRPr lang="ja-JP" altLang="en-US" dirty="0"/>
          </a:p>
        </p:txBody>
      </p:sp>
      <p:sp>
        <p:nvSpPr>
          <p:cNvPr id="13" name="字幕 12">
            <a:extLst>
              <a:ext uri="{FF2B5EF4-FFF2-40B4-BE49-F238E27FC236}">
                <a16:creationId xmlns:a16="http://schemas.microsoft.com/office/drawing/2014/main" id="{1E697641-F5CC-D98A-12A3-3969CC9E9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538" y="1465617"/>
            <a:ext cx="11467346" cy="1220431"/>
          </a:xfrm>
        </p:spPr>
        <p:txBody>
          <a:bodyPr/>
          <a:lstStyle/>
          <a:p>
            <a:r>
              <a:rPr lang="en-US" altLang="ja-JP" dirty="0"/>
              <a:t>What do fonts change in communication?</a:t>
            </a:r>
          </a:p>
        </p:txBody>
      </p:sp>
      <p:pic>
        <p:nvPicPr>
          <p:cNvPr id="12" name="1">
            <a:hlinkClick r:id="" action="ppaction://media"/>
            <a:extLst>
              <a:ext uri="{FF2B5EF4-FFF2-40B4-BE49-F238E27FC236}">
                <a16:creationId xmlns:a16="http://schemas.microsoft.com/office/drawing/2014/main" id="{57FD68DD-646A-720D-F2E4-0FA50B6865F9}"/>
              </a:ext>
            </a:extLst>
          </p:cNvPr>
          <p:cNvPicPr>
            <a:picLocks noGrp="1" noChangeAspect="1"/>
          </p:cNvPicPr>
          <p:nvPr>
            <p:ph type="media" sz="quarter" idx="2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81009" y="677750"/>
            <a:ext cx="486000" cy="486000"/>
          </a:xfrm>
        </p:spPr>
      </p:pic>
      <p:pic>
        <p:nvPicPr>
          <p:cNvPr id="21" name="answer">
            <a:hlinkClick r:id="" action="ppaction://media"/>
            <a:extLst>
              <a:ext uri="{FF2B5EF4-FFF2-40B4-BE49-F238E27FC236}">
                <a16:creationId xmlns:a16="http://schemas.microsoft.com/office/drawing/2014/main" id="{2BB3618B-EF39-FD5E-B741-31F20D1EBA1E}"/>
              </a:ext>
            </a:extLst>
          </p:cNvPr>
          <p:cNvPicPr>
            <a:picLocks noGrp="1" noChangeAspect="1"/>
          </p:cNvPicPr>
          <p:nvPr>
            <p:ph type="media" sz="quarter" idx="30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81009" y="2819088"/>
            <a:ext cx="486000" cy="486000"/>
          </a:xfrm>
        </p:spPr>
      </p:pic>
      <p:sp>
        <p:nvSpPr>
          <p:cNvPr id="2" name="楕円 1">
            <a:extLst>
              <a:ext uri="{FF2B5EF4-FFF2-40B4-BE49-F238E27FC236}">
                <a16:creationId xmlns:a16="http://schemas.microsoft.com/office/drawing/2014/main" id="{5D3D88B6-7E15-2EA9-B93C-35506336BD55}"/>
              </a:ext>
            </a:extLst>
          </p:cNvPr>
          <p:cNvSpPr/>
          <p:nvPr/>
        </p:nvSpPr>
        <p:spPr>
          <a:xfrm>
            <a:off x="989817" y="4301635"/>
            <a:ext cx="720000" cy="720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THINK">
            <a:hlinkClick r:id="" action="ppaction://media"/>
            <a:extLst>
              <a:ext uri="{FF2B5EF4-FFF2-40B4-BE49-F238E27FC236}">
                <a16:creationId xmlns:a16="http://schemas.microsoft.com/office/drawing/2014/main" id="{463CE871-6022-95F8-BF98-64B8684701D3}"/>
              </a:ext>
            </a:extLst>
          </p:cNvPr>
          <p:cNvPicPr preferRelativeResize="0">
            <a:picLocks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9935" y="567446"/>
            <a:ext cx="2458800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0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2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220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94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F7989D6-BFCF-7044-2A9C-72109E867C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2384" y="1449388"/>
            <a:ext cx="619411" cy="5148000"/>
          </a:xfrm>
        </p:spPr>
        <p:txBody>
          <a:bodyPr/>
          <a:lstStyle/>
          <a:p>
            <a:r>
              <a:rPr lang="en-US" altLang="ja-JP" dirty="0"/>
              <a:t>A</a:t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EDD71D54-0A82-31FC-0594-6896E15FA0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4847" y="1449388"/>
            <a:ext cx="254000" cy="5148000"/>
          </a:xfrm>
        </p:spPr>
        <p:txBody>
          <a:bodyPr/>
          <a:lstStyle/>
          <a:p>
            <a:r>
              <a:rPr lang="en-US" altLang="ja-JP" dirty="0"/>
              <a:t>:</a:t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:</a:t>
            </a:r>
            <a:endParaRPr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162BC8A4-BC29-D039-CD30-1EBE184E90C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31900" y="1449388"/>
            <a:ext cx="10624198" cy="5148000"/>
          </a:xfrm>
        </p:spPr>
        <p:txBody>
          <a:bodyPr/>
          <a:lstStyle/>
          <a:p>
            <a:r>
              <a:rPr lang="en-US" altLang="ja-JP" dirty="0"/>
              <a:t>Which shop do you want to go to?  Which pancake do you want to eat there?</a:t>
            </a:r>
          </a:p>
          <a:p>
            <a:r>
              <a:rPr lang="en-US" altLang="ja-JP" dirty="0"/>
              <a:t>I want to go to ①                                       .</a:t>
            </a:r>
          </a:p>
          <a:p>
            <a:endParaRPr lang="en-US" altLang="ja-JP" dirty="0"/>
          </a:p>
          <a:p>
            <a:r>
              <a:rPr lang="en-US" altLang="ja-JP" dirty="0"/>
              <a:t>I want to eat ②                                  there.</a:t>
            </a:r>
            <a:endParaRPr lang="ja-JP" altLang="en-US" dirty="0"/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16FE6CD6-2160-328B-86E9-45213155D24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09318" y="3611182"/>
            <a:ext cx="5298482" cy="731837"/>
          </a:xfrm>
        </p:spPr>
        <p:txBody>
          <a:bodyPr>
            <a:normAutofit/>
          </a:bodyPr>
          <a:lstStyle/>
          <a:p>
            <a:r>
              <a:rPr lang="en-US" altLang="ja-JP" dirty="0"/>
              <a:t>Shop A / Shop B</a:t>
            </a:r>
            <a:endParaRPr lang="ja-JP" altLang="en-US" dirty="0"/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EFB8C705-0F69-6C7D-59F4-899EE8AD9B4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423894" y="5213850"/>
            <a:ext cx="5669222" cy="731837"/>
          </a:xfrm>
        </p:spPr>
        <p:txBody>
          <a:bodyPr>
            <a:normAutofit/>
          </a:bodyPr>
          <a:lstStyle/>
          <a:p>
            <a:r>
              <a:rPr lang="en-US" altLang="ja-JP" dirty="0"/>
              <a:t>buttermilk pancakes</a:t>
            </a:r>
            <a:endParaRPr lang="ja-JP" altLang="en-US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06F66F09-E4DE-8621-E61A-18E9381E48D9}"/>
              </a:ext>
            </a:extLst>
          </p:cNvPr>
          <p:cNvCxnSpPr>
            <a:cxnSpLocks/>
          </p:cNvCxnSpPr>
          <p:nvPr/>
        </p:nvCxnSpPr>
        <p:spPr>
          <a:xfrm>
            <a:off x="5029200" y="3651082"/>
            <a:ext cx="657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>
            <a:extLst>
              <a:ext uri="{FF2B5EF4-FFF2-40B4-BE49-F238E27FC236}">
                <a16:creationId xmlns:a16="http://schemas.microsoft.com/office/drawing/2014/main" id="{31B16966-A261-552A-DDEB-A5E3A68565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9494" y="3726455"/>
            <a:ext cx="506012" cy="506012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D856BF2-2370-FE7E-7487-2F98F7E2FB1D}"/>
              </a:ext>
            </a:extLst>
          </p:cNvPr>
          <p:cNvCxnSpPr>
            <a:cxnSpLocks/>
          </p:cNvCxnSpPr>
          <p:nvPr/>
        </p:nvCxnSpPr>
        <p:spPr>
          <a:xfrm>
            <a:off x="4533899" y="5242578"/>
            <a:ext cx="58166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図 28">
            <a:extLst>
              <a:ext uri="{FF2B5EF4-FFF2-40B4-BE49-F238E27FC236}">
                <a16:creationId xmlns:a16="http://schemas.microsoft.com/office/drawing/2014/main" id="{D6F65FCC-A294-5664-475F-70C92F454F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7882" y="5377850"/>
            <a:ext cx="506012" cy="506012"/>
          </a:xfrm>
          <a:prstGeom prst="rect">
            <a:avLst/>
          </a:prstGeom>
        </p:spPr>
      </p:pic>
      <p:pic>
        <p:nvPicPr>
          <p:cNvPr id="31" name="1">
            <a:hlinkClick r:id="" action="ppaction://media"/>
            <a:extLst>
              <a:ext uri="{FF2B5EF4-FFF2-40B4-BE49-F238E27FC236}">
                <a16:creationId xmlns:a16="http://schemas.microsoft.com/office/drawing/2014/main" id="{12C1A093-F798-EC43-D36E-A7189D0DBEED}"/>
              </a:ext>
            </a:extLst>
          </p:cNvPr>
          <p:cNvPicPr>
            <a:picLocks noGrp="1" noChangeAspect="1"/>
          </p:cNvPicPr>
          <p:nvPr>
            <p:ph type="media" sz="quarter" idx="3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485" y="2246730"/>
            <a:ext cx="487362" cy="487363"/>
          </a:xfrm>
        </p:spPr>
      </p:pic>
      <p:pic>
        <p:nvPicPr>
          <p:cNvPr id="4" name="INTERACTION">
            <a:hlinkClick r:id="" action="ppaction://media"/>
            <a:extLst>
              <a:ext uri="{FF2B5EF4-FFF2-40B4-BE49-F238E27FC236}">
                <a16:creationId xmlns:a16="http://schemas.microsoft.com/office/drawing/2014/main" id="{44C22527-4E05-89B9-48E2-CAA131B62C0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313" y="813306"/>
            <a:ext cx="324000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6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5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09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08_MC1_TFQA_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6873</TotalTime>
  <Words>337</Words>
  <Application>Microsoft Office PowerPoint</Application>
  <PresentationFormat>ワイド画面</PresentationFormat>
  <Paragraphs>67</Paragraphs>
  <Slides>9</Slides>
  <Notes>9</Notes>
  <HiddenSlides>0</HiddenSlides>
  <MMClips>18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游ゴシック</vt:lpstr>
      <vt:lpstr>Arial</vt:lpstr>
      <vt:lpstr>08_MC1_TFQA_L</vt:lpstr>
      <vt:lpstr>The teacher is interested in pancakes.</vt:lpstr>
      <vt:lpstr>Shop A may sell expensive pancakes.</vt:lpstr>
      <vt:lpstr>Some people may go to Shop B for a special event.</vt:lpstr>
      <vt:lpstr>No, they aren’t.</vt:lpstr>
      <vt:lpstr>They show the same pancakes.</vt:lpstr>
      <vt:lpstr>Our impression of it changes.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141</cp:revision>
  <dcterms:created xsi:type="dcterms:W3CDTF">2021-06-11T07:05:49Z</dcterms:created>
  <dcterms:modified xsi:type="dcterms:W3CDTF">2025-05-16T12:24:00Z</dcterms:modified>
</cp:coreProperties>
</file>