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72" r:id="rId2"/>
    <p:sldId id="271" r:id="rId3"/>
    <p:sldId id="283" r:id="rId4"/>
    <p:sldId id="275" r:id="rId5"/>
    <p:sldId id="284" r:id="rId6"/>
    <p:sldId id="277" r:id="rId7"/>
    <p:sldId id="279" r:id="rId8"/>
    <p:sldId id="286" r:id="rId9"/>
    <p:sldId id="288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ctivity Corner" id="{01B54413-5A9C-46FD-86F9-19DF9666B821}">
          <p14:sldIdLst>
            <p14:sldId id="272"/>
            <p14:sldId id="271"/>
            <p14:sldId id="283"/>
            <p14:sldId id="275"/>
            <p14:sldId id="284"/>
            <p14:sldId id="277"/>
            <p14:sldId id="279"/>
          </p14:sldIdLst>
        </p14:section>
        <p14:section name="Listen スクリプト" id="{96E2461D-4771-459A-BC5B-2B34323F3D42}">
          <p14:sldIdLst>
            <p14:sldId id="286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313"/>
    <a:srgbClr val="4E5E94"/>
    <a:srgbClr val="B8864E"/>
    <a:srgbClr val="FFFFFF"/>
    <a:srgbClr val="008670"/>
    <a:srgbClr val="84B4AA"/>
    <a:srgbClr val="FFFFAF"/>
    <a:srgbClr val="FFFFCC"/>
    <a:srgbClr val="F2ECD0"/>
    <a:srgbClr val="268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045" autoAdjust="0"/>
  </p:normalViewPr>
  <p:slideViewPr>
    <p:cSldViewPr snapToGrid="0">
      <p:cViewPr varScale="1">
        <p:scale>
          <a:sx n="59" d="100"/>
          <a:sy n="59" d="100"/>
        </p:scale>
        <p:origin x="132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2" d="100"/>
          <a:sy n="62" d="100"/>
        </p:scale>
        <p:origin x="322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A03E55A1-BAFD-9E30-9004-FF783E02B3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60662A-648D-7838-B826-93F37C4BBD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571F9-096D-4070-875D-50BD71CA214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CDA68-B6F0-19F5-E430-56FEB84E6E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D1FA759-57DA-740E-009E-384A0073B1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AC8EB-C5F6-4185-9326-AA011FDC0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8959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02474-49EA-41AB-8C6D-6659DD3B94CC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E3075-D447-46A2-B955-EFE00B7CE8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445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クリックで音声全文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21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クリックで解答出現＋音声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506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クリックでこの部分の音声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405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クリックでこの部分の音声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32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タイトル,ゴー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43BB0E7-4B86-EFAD-9074-4FA1C6ED67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01"/>
          <a:stretch/>
        </p:blipFill>
        <p:spPr>
          <a:xfrm>
            <a:off x="1" y="38931"/>
            <a:ext cx="12192000" cy="4478400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B7C4A131-347B-0A9A-3948-074A690B6D56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36000" y="4309440"/>
            <a:ext cx="11520000" cy="2349802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400"/>
            </a:lvl1pPr>
          </a:lstStyle>
          <a:p>
            <a:r>
              <a:rPr lang="ja-JP" altLang="en-US" noProof="0" dirty="0"/>
              <a:t>ゴールの内容をここに記入</a:t>
            </a:r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E0DBA301-8D90-EA95-2333-01B26E0A8249}"/>
              </a:ext>
            </a:extLst>
          </p:cNvPr>
          <p:cNvSpPr/>
          <p:nvPr userDrawn="1"/>
        </p:nvSpPr>
        <p:spPr>
          <a:xfrm>
            <a:off x="387915" y="3445440"/>
            <a:ext cx="2379004" cy="864000"/>
          </a:xfrm>
          <a:prstGeom prst="roundRect">
            <a:avLst>
              <a:gd name="adj" fmla="val 50000"/>
            </a:avLst>
          </a:prstGeom>
          <a:solidFill>
            <a:srgbClr val="B45313"/>
          </a:solidFill>
          <a:ln>
            <a:solidFill>
              <a:srgbClr val="B4531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8128A4F-0EF0-B067-1F3A-6AA3FFB855D9}"/>
              </a:ext>
            </a:extLst>
          </p:cNvPr>
          <p:cNvSpPr txBox="1"/>
          <p:nvPr userDrawn="1"/>
        </p:nvSpPr>
        <p:spPr>
          <a:xfrm>
            <a:off x="327417" y="3393763"/>
            <a:ext cx="2379004" cy="10064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G</a:t>
            </a:r>
            <a:r>
              <a:rPr kumimoji="1" lang="en-US" altLang="ja-JP" sz="6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oal</a:t>
            </a:r>
            <a:endParaRPr kumimoji="1" lang="ja-JP" altLang="en-US" sz="6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759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指示文全般 ほ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49A8C81C-7658-3FDD-B671-6FB8557E252A}"/>
              </a:ext>
            </a:extLst>
          </p:cNvPr>
          <p:cNvSpPr/>
          <p:nvPr userDrawn="1"/>
        </p:nvSpPr>
        <p:spPr>
          <a:xfrm>
            <a:off x="219232" y="490921"/>
            <a:ext cx="828000" cy="828000"/>
          </a:xfrm>
          <a:prstGeom prst="ellipse">
            <a:avLst/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29C1FE2F-46EC-89B8-27B6-11701CE786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3232" y="544921"/>
            <a:ext cx="720000" cy="72000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3938F9C6-8644-A698-0106-7DBB469240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3237" y="409999"/>
            <a:ext cx="6196013" cy="1080000"/>
          </a:xfrm>
        </p:spPr>
        <p:txBody>
          <a:bodyPr anchor="t">
            <a:normAutofit/>
          </a:bodyPr>
          <a:lstStyle>
            <a:lvl1pPr>
              <a:defRPr sz="7200" b="1" spc="-100" baseline="0">
                <a:solidFill>
                  <a:srgbClr val="B8864E"/>
                </a:solidFill>
              </a:defRPr>
            </a:lvl1pPr>
          </a:lstStyle>
          <a:p>
            <a:pPr lvl="0"/>
            <a:r>
              <a:rPr kumimoji="1" lang="en-US" altLang="ja-JP" dirty="0"/>
              <a:t>Listen</a:t>
            </a:r>
          </a:p>
        </p:txBody>
      </p:sp>
      <p:sp>
        <p:nvSpPr>
          <p:cNvPr id="6" name="メディア プレースホルダー 10">
            <a:extLst>
              <a:ext uri="{FF2B5EF4-FFF2-40B4-BE49-F238E27FC236}">
                <a16:creationId xmlns:a16="http://schemas.microsoft.com/office/drawing/2014/main" id="{38C47528-734A-D911-2BBD-D470417F907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0689992" y="706999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24390C4F-1A39-F92D-70FE-AF18B316A91E}"/>
              </a:ext>
            </a:extLst>
          </p:cNvPr>
          <p:cNvSpPr>
            <a:spLocks noGrp="1"/>
          </p:cNvSpPr>
          <p:nvPr>
            <p:ph type="media" sz="quarter" idx="25"/>
          </p:nvPr>
        </p:nvSpPr>
        <p:spPr>
          <a:xfrm>
            <a:off x="11370000" y="706999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61CBA200-2724-9640-BA55-FCE5BB78F0B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38367" y="2724492"/>
            <a:ext cx="4367212" cy="148272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answer1</a:t>
            </a:r>
            <a:endParaRPr kumimoji="1" lang="ja-JP" altLang="en-US" dirty="0"/>
          </a:p>
        </p:txBody>
      </p:sp>
      <p:sp>
        <p:nvSpPr>
          <p:cNvPr id="10" name="テキスト プレースホルダー 8">
            <a:extLst>
              <a:ext uri="{FF2B5EF4-FFF2-40B4-BE49-F238E27FC236}">
                <a16:creationId xmlns:a16="http://schemas.microsoft.com/office/drawing/2014/main" id="{2440B9D2-2252-4F16-C54A-7D332C5F0EA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38367" y="4896958"/>
            <a:ext cx="4367212" cy="148272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answer2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973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r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49A8C81C-7658-3FDD-B671-6FB8557E252A}"/>
              </a:ext>
            </a:extLst>
          </p:cNvPr>
          <p:cNvSpPr/>
          <p:nvPr userDrawn="1"/>
        </p:nvSpPr>
        <p:spPr>
          <a:xfrm>
            <a:off x="219232" y="490921"/>
            <a:ext cx="828000" cy="828000"/>
          </a:xfrm>
          <a:prstGeom prst="ellipse">
            <a:avLst/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29C1FE2F-46EC-89B8-27B6-11701CE786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3232" y="544921"/>
            <a:ext cx="720000" cy="72000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3938F9C6-8644-A698-0106-7DBB469240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3237" y="409999"/>
            <a:ext cx="6196013" cy="1080000"/>
          </a:xfrm>
        </p:spPr>
        <p:txBody>
          <a:bodyPr anchor="t">
            <a:normAutofit/>
          </a:bodyPr>
          <a:lstStyle>
            <a:lvl1pPr>
              <a:defRPr sz="7200" b="1" spc="-100" baseline="0">
                <a:solidFill>
                  <a:srgbClr val="B8864E"/>
                </a:solidFill>
              </a:defRPr>
            </a:lvl1pPr>
          </a:lstStyle>
          <a:p>
            <a:pPr lvl="0"/>
            <a:r>
              <a:rPr kumimoji="1" lang="en-US" altLang="ja-JP" dirty="0"/>
              <a:t>Write</a:t>
            </a:r>
          </a:p>
        </p:txBody>
      </p:sp>
      <p:sp>
        <p:nvSpPr>
          <p:cNvPr id="2" name="コンテンツ プレースホルダー 5">
            <a:extLst>
              <a:ext uri="{FF2B5EF4-FFF2-40B4-BE49-F238E27FC236}">
                <a16:creationId xmlns:a16="http://schemas.microsoft.com/office/drawing/2014/main" id="{52EB50E8-F2D3-64C3-1B17-BF110F413DC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73232" y="1624781"/>
            <a:ext cx="11520000" cy="5029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400"/>
            </a:lvl1pPr>
          </a:lstStyle>
          <a:p>
            <a:pPr lvl="0"/>
            <a:r>
              <a:rPr kumimoji="1" lang="ja-JP" altLang="en-US" dirty="0"/>
              <a:t>ＭＳ Ｐゴシック 本文　</a:t>
            </a:r>
            <a:r>
              <a:rPr kumimoji="1" lang="en-US" altLang="ja-JP" dirty="0"/>
              <a:t>Arial </a:t>
            </a:r>
            <a:r>
              <a:rPr kumimoji="1" lang="ja-JP" altLang="en-US" dirty="0"/>
              <a:t>本文　</a:t>
            </a:r>
            <a:r>
              <a:rPr kumimoji="1" lang="en-US" altLang="ja-JP" dirty="0"/>
              <a:t>44</a:t>
            </a:r>
            <a:endParaRPr kumimoji="1" lang="ja-JP" altLang="en-US" dirty="0"/>
          </a:p>
        </p:txBody>
      </p:sp>
      <p:sp>
        <p:nvSpPr>
          <p:cNvPr id="3" name="コンテンツ プレースホルダー 5">
            <a:extLst>
              <a:ext uri="{FF2B5EF4-FFF2-40B4-BE49-F238E27FC236}">
                <a16:creationId xmlns:a16="http://schemas.microsoft.com/office/drawing/2014/main" id="{4A1B8768-D39A-6813-A169-521DF097C4CD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47232" y="3057831"/>
            <a:ext cx="10746000" cy="72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3600"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ja-JP" altLang="en-US" dirty="0"/>
              <a:t>ＭＳ Ｐゴシック 本文　</a:t>
            </a:r>
            <a:r>
              <a:rPr kumimoji="1" lang="en-US" altLang="ja-JP" dirty="0"/>
              <a:t>Arial </a:t>
            </a:r>
            <a:r>
              <a:rPr kumimoji="1" lang="ja-JP" altLang="en-US" dirty="0"/>
              <a:t>本文　</a:t>
            </a:r>
            <a:r>
              <a:rPr kumimoji="1" lang="en-US" altLang="ja-JP" dirty="0"/>
              <a:t>36</a:t>
            </a:r>
            <a:endParaRPr kumimoji="1" lang="ja-JP" altLang="en-US" dirty="0"/>
          </a:p>
        </p:txBody>
      </p:sp>
      <p:sp>
        <p:nvSpPr>
          <p:cNvPr id="4" name="コンテンツ プレースホルダー 5">
            <a:extLst>
              <a:ext uri="{FF2B5EF4-FFF2-40B4-BE49-F238E27FC236}">
                <a16:creationId xmlns:a16="http://schemas.microsoft.com/office/drawing/2014/main" id="{16B2B892-908C-57F5-F820-5125F6681208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047232" y="5605155"/>
            <a:ext cx="10746000" cy="72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3600"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ja-JP" altLang="en-US" dirty="0"/>
              <a:t>ＭＳ Ｐゴシック 本文　</a:t>
            </a:r>
            <a:r>
              <a:rPr kumimoji="1" lang="en-US" altLang="ja-JP" dirty="0"/>
              <a:t>Arial </a:t>
            </a:r>
            <a:r>
              <a:rPr kumimoji="1" lang="ja-JP" altLang="en-US" dirty="0"/>
              <a:t>本文　</a:t>
            </a:r>
            <a:r>
              <a:rPr kumimoji="1" lang="en-US" altLang="ja-JP" dirty="0"/>
              <a:t>36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332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49A8C81C-7658-3FDD-B671-6FB8557E252A}"/>
              </a:ext>
            </a:extLst>
          </p:cNvPr>
          <p:cNvSpPr/>
          <p:nvPr userDrawn="1"/>
        </p:nvSpPr>
        <p:spPr>
          <a:xfrm>
            <a:off x="219232" y="490921"/>
            <a:ext cx="828000" cy="828000"/>
          </a:xfrm>
          <a:prstGeom prst="ellipse">
            <a:avLst/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29C1FE2F-46EC-89B8-27B6-11701CE786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3232" y="544921"/>
            <a:ext cx="720000" cy="72000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3938F9C6-8644-A698-0106-7DBB469240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3237" y="409999"/>
            <a:ext cx="6196013" cy="1080000"/>
          </a:xfrm>
        </p:spPr>
        <p:txBody>
          <a:bodyPr anchor="t">
            <a:normAutofit/>
          </a:bodyPr>
          <a:lstStyle>
            <a:lvl1pPr>
              <a:defRPr sz="7200" b="1" spc="-100" baseline="0">
                <a:solidFill>
                  <a:srgbClr val="B8864E"/>
                </a:solidFill>
              </a:defRPr>
            </a:lvl1pPr>
          </a:lstStyle>
          <a:p>
            <a:pPr lvl="0"/>
            <a:r>
              <a:rPr kumimoji="1" lang="en-US" altLang="ja-JP" dirty="0"/>
              <a:t>Speak</a:t>
            </a:r>
          </a:p>
        </p:txBody>
      </p:sp>
      <p:sp>
        <p:nvSpPr>
          <p:cNvPr id="2" name="コンテンツ プレースホルダー 5">
            <a:extLst>
              <a:ext uri="{FF2B5EF4-FFF2-40B4-BE49-F238E27FC236}">
                <a16:creationId xmlns:a16="http://schemas.microsoft.com/office/drawing/2014/main" id="{52EB50E8-F2D3-64C3-1B17-BF110F413DC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1737118" y="2885093"/>
            <a:ext cx="10118882" cy="38160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content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（</a:t>
            </a:r>
            <a:r>
              <a:rPr kumimoji="1" lang="en-US" altLang="ja-JP" dirty="0"/>
              <a:t>Arial </a:t>
            </a:r>
            <a:r>
              <a:rPr kumimoji="1" lang="ja-JP" altLang="en-US" dirty="0"/>
              <a:t>本文　</a:t>
            </a:r>
            <a:r>
              <a:rPr kumimoji="1" lang="en-US" altLang="ja-JP" dirty="0"/>
              <a:t>36</a:t>
            </a:r>
            <a:r>
              <a:rPr kumimoji="1" lang="ja-JP" altLang="en-US" dirty="0"/>
              <a:t>　行間</a:t>
            </a:r>
            <a:r>
              <a:rPr kumimoji="1" lang="en-US" altLang="ja-JP" dirty="0"/>
              <a:t>1.2</a:t>
            </a:r>
            <a:r>
              <a:rPr kumimoji="1" lang="ja-JP" altLang="en-US" dirty="0"/>
              <a:t>　の設定）</a:t>
            </a:r>
          </a:p>
          <a:p>
            <a:pPr lvl="0"/>
            <a:endParaRPr kumimoji="1" lang="ja-JP" altLang="en-US" dirty="0"/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34EDACA7-2B16-B600-A6B7-7027CF9BF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63237" y="1604963"/>
            <a:ext cx="10814438" cy="128013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Tx/>
              <a:buFont typeface="Arial" panose="020B0604020202020204" pitchFamily="34" charset="0"/>
              <a:buNone/>
              <a:tabLst/>
              <a:defRPr sz="3600"/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6" name="テキスト プレースホルダー 15">
            <a:extLst>
              <a:ext uri="{FF2B5EF4-FFF2-40B4-BE49-F238E27FC236}">
                <a16:creationId xmlns:a16="http://schemas.microsoft.com/office/drawing/2014/main" id="{4C3EFF61-9ED7-7C38-6230-4F87686B15B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6006" y="1570330"/>
            <a:ext cx="717230" cy="72000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6600" b="1">
                <a:ln w="101600" cap="flat">
                  <a:solidFill>
                    <a:schemeClr val="bg1">
                      <a:lumMod val="50000"/>
                    </a:schemeClr>
                  </a:solidFill>
                  <a:round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▶</a:t>
            </a:r>
          </a:p>
        </p:txBody>
      </p:sp>
      <p:sp>
        <p:nvSpPr>
          <p:cNvPr id="7" name="コンテンツ プレースホルダー 5">
            <a:extLst>
              <a:ext uri="{FF2B5EF4-FFF2-40B4-BE49-F238E27FC236}">
                <a16:creationId xmlns:a16="http://schemas.microsoft.com/office/drawing/2014/main" id="{B4C44875-6F0C-C473-23FB-6C53AE9E5C3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063237" y="2885093"/>
            <a:ext cx="695556" cy="38160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A:</a:t>
            </a:r>
            <a:br>
              <a:rPr kumimoji="1" lang="en-US" altLang="ja-JP" dirty="0"/>
            </a:br>
            <a:r>
              <a:rPr kumimoji="1" lang="en-US" altLang="ja-JP" dirty="0"/>
              <a:t>B: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16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nスクリプ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26C9402D-DACB-3E62-DEAD-62997C05B2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66" b="22748"/>
          <a:stretch/>
        </p:blipFill>
        <p:spPr>
          <a:xfrm>
            <a:off x="0" y="355770"/>
            <a:ext cx="12192000" cy="80651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5188" y="1245996"/>
            <a:ext cx="9744428" cy="5434392"/>
          </a:xfrm>
          <a:prstGeom prst="rect">
            <a:avLst/>
          </a:prstGeom>
        </p:spPr>
        <p:txBody>
          <a:bodyPr anchor="t"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1245996"/>
            <a:ext cx="1987708" cy="5435792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043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6039090-B7D3-0853-0C02-BA7825173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570" y="531845"/>
            <a:ext cx="11520000" cy="21385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br>
              <a:rPr kumimoji="1" lang="ja-JP" altLang="en-US" dirty="0"/>
            </a:br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814C50-9656-7005-1749-5DC22D675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3570" y="2715207"/>
            <a:ext cx="11520000" cy="399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  <a:p>
            <a:pPr lvl="2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</a:p>
          <a:p>
            <a:pPr lvl="4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3C308FA1-546F-BC8F-35DF-2A8697876B6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Lesson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Fonts and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Activity Corner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(p.24)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C0B3B30-C585-1A32-561D-17366C3EB026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1B6E12F-5361-6255-DAA4-26CE1091B9DE}"/>
              </a:ext>
            </a:extLst>
          </p:cNvPr>
          <p:cNvSpPr/>
          <p:nvPr userDrawn="1"/>
        </p:nvSpPr>
        <p:spPr>
          <a:xfrm>
            <a:off x="8574157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6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4" r:id="rId2"/>
    <p:sldLayoutId id="2147483700" r:id="rId3"/>
    <p:sldLayoutId id="2147483699" r:id="rId4"/>
    <p:sldLayoutId id="2147483707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microsoft.com/office/2007/relationships/media" Target="../media/media3.mp3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mp3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0F424F-4B96-5981-CC9A-4E1CD6A37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pc="-100" dirty="0"/>
              <a:t>学食のメニューのデザインに使うフォントを、グループで話し合って</a:t>
            </a:r>
            <a:r>
              <a:rPr lang="en-US" altLang="ja-JP" spc="-100" dirty="0"/>
              <a:t>1</a:t>
            </a:r>
            <a:r>
              <a:rPr lang="ja-JP" altLang="en-US" spc="-100" dirty="0"/>
              <a:t>つ選びましょう。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994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65FB6EB1-0D55-FD7E-C5EF-ABAFA96E90F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altLang="ja-JP"/>
              <a:t>1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039AD0D-B910-CE32-8EE1-F185F728A65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ja-JP"/>
              <a:t>Listen</a:t>
            </a:r>
            <a:endParaRPr lang="en-US" altLang="ja-JP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DE9C13F0-C6EF-448A-1A69-206B2A686D07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36000" y="1651000"/>
            <a:ext cx="11520000" cy="5029200"/>
          </a:xfrm>
        </p:spPr>
        <p:txBody>
          <a:bodyPr/>
          <a:lstStyle/>
          <a:p>
            <a:r>
              <a:rPr kumimoji="1" lang="ja-JP" altLang="en-US"/>
              <a:t>綾香、ナンシー、大輔の会話を聞いて、表内にメモを取りましょう。　</a:t>
            </a:r>
            <a:br>
              <a:rPr kumimoji="1" lang="ja-JP" altLang="en-US"/>
            </a:br>
            <a:endParaRPr kumimoji="1" lang="ja-JP" altLang="en-US" dirty="0"/>
          </a:p>
        </p:txBody>
      </p:sp>
      <p:pic>
        <p:nvPicPr>
          <p:cNvPr id="3" name="all">
            <a:hlinkClick r:id="" action="ppaction://media"/>
            <a:extLst>
              <a:ext uri="{FF2B5EF4-FFF2-40B4-BE49-F238E27FC236}">
                <a16:creationId xmlns:a16="http://schemas.microsoft.com/office/drawing/2014/main" id="{9D476F01-33CB-8BDB-A461-60226A90B882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8088" y="661988"/>
            <a:ext cx="487362" cy="487362"/>
          </a:xfrm>
        </p:spPr>
      </p:pic>
    </p:spTree>
    <p:extLst>
      <p:ext uri="{BB962C8B-B14F-4D97-AF65-F5344CB8AC3E}">
        <p14:creationId xmlns:p14="http://schemas.microsoft.com/office/powerpoint/2010/main" val="1172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 14">
            <a:extLst>
              <a:ext uri="{FF2B5EF4-FFF2-40B4-BE49-F238E27FC236}">
                <a16:creationId xmlns:a16="http://schemas.microsoft.com/office/drawing/2014/main" id="{0EB96FBA-1E7D-1B5C-E22C-9C1E2E0360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3071674"/>
              </p:ext>
            </p:extLst>
          </p:nvPr>
        </p:nvGraphicFramePr>
        <p:xfrm>
          <a:off x="285750" y="1692275"/>
          <a:ext cx="11518899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9895">
                  <a:extLst>
                    <a:ext uri="{9D8B030D-6E8A-4147-A177-3AD203B41FA5}">
                      <a16:colId xmlns:a16="http://schemas.microsoft.com/office/drawing/2014/main" val="3082074697"/>
                    </a:ext>
                  </a:extLst>
                </a:gridCol>
                <a:gridCol w="5037208">
                  <a:extLst>
                    <a:ext uri="{9D8B030D-6E8A-4147-A177-3AD203B41FA5}">
                      <a16:colId xmlns:a16="http://schemas.microsoft.com/office/drawing/2014/main" val="3783943776"/>
                    </a:ext>
                  </a:extLst>
                </a:gridCol>
                <a:gridCol w="4621796">
                  <a:extLst>
                    <a:ext uri="{9D8B030D-6E8A-4147-A177-3AD203B41FA5}">
                      <a16:colId xmlns:a16="http://schemas.microsoft.com/office/drawing/2014/main" val="4206611141"/>
                    </a:ext>
                  </a:extLst>
                </a:gridCol>
              </a:tblGrid>
              <a:tr h="72447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C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/>
                        <a:t>Font</a:t>
                      </a:r>
                      <a:endParaRPr kumimoji="1" lang="ja-JP" altLang="en-US" sz="3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C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/>
                        <a:t>Reason</a:t>
                      </a:r>
                      <a:r>
                        <a:rPr kumimoji="1" lang="ja-JP" altLang="en-US" sz="3200" dirty="0"/>
                        <a:t> </a:t>
                      </a:r>
                      <a:r>
                        <a:rPr kumimoji="1" lang="en-US" altLang="ja-JP" sz="3200" dirty="0"/>
                        <a:t>for</a:t>
                      </a:r>
                      <a:r>
                        <a:rPr kumimoji="1" lang="ja-JP" altLang="en-US" sz="3200" dirty="0"/>
                        <a:t> </a:t>
                      </a:r>
                      <a:r>
                        <a:rPr kumimoji="1" lang="en-US" altLang="ja-JP" sz="3200" dirty="0"/>
                        <a:t>Choosing</a:t>
                      </a:r>
                      <a:endParaRPr kumimoji="1" lang="ja-JP" altLang="en-US" sz="3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C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510033"/>
                  </a:ext>
                </a:extLst>
              </a:tr>
              <a:tr h="21523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/>
                        <a:t>Nancy</a:t>
                      </a:r>
                      <a:endParaRPr kumimoji="1" lang="ja-JP" altLang="en-US" sz="3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C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 i="0" u="none" strike="noStrike" kern="1200" baseline="0" dirty="0">
                          <a:solidFill>
                            <a:srgbClr val="B45313"/>
                          </a:solidFill>
                          <a:latin typeface="+mn-lt"/>
                          <a:ea typeface="+mn-ea"/>
                          <a:cs typeface="+mn-cs"/>
                        </a:rPr>
                        <a:t>●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Century Gothic / good</a:t>
                      </a:r>
                      <a:endParaRPr kumimoji="1" lang="ja-JP" altLang="en-US" sz="48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0" i="0" u="none" strike="noStrike" kern="1200" baseline="0" dirty="0">
                          <a:solidFill>
                            <a:srgbClr val="B45313"/>
                          </a:solidFill>
                          <a:latin typeface="+mn-lt"/>
                          <a:ea typeface="+mn-ea"/>
                          <a:cs typeface="+mn-cs"/>
                        </a:rPr>
                        <a:t>●</a:t>
                      </a:r>
                    </a:p>
                    <a:p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052034"/>
                  </a:ext>
                </a:extLst>
              </a:tr>
              <a:tr h="21523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/>
                        <a:t>Daisuke</a:t>
                      </a:r>
                      <a:endParaRPr kumimoji="1" lang="ja-JP" altLang="en-US" sz="3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C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kumimoji="1" lang="en-US" altLang="ja-JP" sz="3200" b="0" i="0" u="none" strike="noStrike" kern="1200" baseline="0" dirty="0">
                          <a:solidFill>
                            <a:srgbClr val="B45313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ja-JP" sz="3200" b="0" i="0" u="none" strike="noStrike" kern="1200" baseline="0" dirty="0">
                          <a:solidFill>
                            <a:srgbClr val="B45313"/>
                          </a:solidFill>
                          <a:latin typeface="+mn-lt"/>
                          <a:ea typeface="+mn-ea"/>
                          <a:cs typeface="+mn-cs"/>
                        </a:rPr>
                        <a:t>●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rgbClr val="B45313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 font / nice</a:t>
                      </a:r>
                      <a:endParaRPr kumimoji="1" lang="ja-JP" altLang="en-US" sz="32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0" i="0" u="none" strike="noStrike" kern="1200" baseline="0" dirty="0">
                          <a:solidFill>
                            <a:srgbClr val="B45313"/>
                          </a:solidFill>
                          <a:latin typeface="+mn-lt"/>
                          <a:ea typeface="+mn-ea"/>
                          <a:cs typeface="+mn-cs"/>
                        </a:rPr>
                        <a:t>●</a:t>
                      </a:r>
                      <a:endParaRPr kumimoji="1" lang="ja-JP" alt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707943"/>
                  </a:ext>
                </a:extLst>
              </a:tr>
            </a:tbl>
          </a:graphicData>
        </a:graphic>
      </p:graphicFrame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65FB6EB1-0D55-FD7E-C5EF-ABAFA96E90F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73232" y="544921"/>
            <a:ext cx="720000" cy="720000"/>
          </a:xfrm>
        </p:spPr>
        <p:txBody>
          <a:bodyPr/>
          <a:lstStyle/>
          <a:p>
            <a:r>
              <a:rPr lang="en-US" altLang="ja-JP"/>
              <a:t>1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039AD0D-B910-CE32-8EE1-F185F728A65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3237" y="409999"/>
            <a:ext cx="6196013" cy="1080000"/>
          </a:xfrm>
        </p:spPr>
        <p:txBody>
          <a:bodyPr/>
          <a:lstStyle/>
          <a:p>
            <a:r>
              <a:rPr lang="en-US" altLang="ja-JP"/>
              <a:t>Listen</a:t>
            </a:r>
            <a:endParaRPr lang="en-US" altLang="ja-JP" dirty="0"/>
          </a:p>
        </p:txBody>
      </p:sp>
      <p:pic>
        <p:nvPicPr>
          <p:cNvPr id="3" name="Nancy1">
            <a:hlinkClick r:id="" action="ppaction://media"/>
            <a:extLst>
              <a:ext uri="{FF2B5EF4-FFF2-40B4-BE49-F238E27FC236}">
                <a16:creationId xmlns:a16="http://schemas.microsoft.com/office/drawing/2014/main" id="{8B872612-BF7D-3ED2-B9CD-722DA70965DB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63237" y="2779828"/>
            <a:ext cx="486000" cy="486000"/>
          </a:xfrm>
        </p:spPr>
      </p:pic>
      <p:pic>
        <p:nvPicPr>
          <p:cNvPr id="10" name="Daisuke1">
            <a:hlinkClick r:id="" action="ppaction://media"/>
            <a:extLst>
              <a:ext uri="{FF2B5EF4-FFF2-40B4-BE49-F238E27FC236}">
                <a16:creationId xmlns:a16="http://schemas.microsoft.com/office/drawing/2014/main" id="{5B98EC58-0724-0433-F6E2-1CB82253080B}"/>
              </a:ext>
            </a:extLst>
          </p:cNvPr>
          <p:cNvPicPr>
            <a:picLocks noGrp="1" noChangeAspect="1"/>
          </p:cNvPicPr>
          <p:nvPr>
            <p:ph type="media" sz="quarter" idx="25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97492" y="4937798"/>
            <a:ext cx="486000" cy="486000"/>
          </a:xfrm>
        </p:spPr>
      </p:pic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94BA3724-58EA-2E92-CEF2-85A96B5B256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761812" y="2431311"/>
            <a:ext cx="3908820" cy="1271170"/>
          </a:xfrm>
        </p:spPr>
        <p:txBody>
          <a:bodyPr/>
          <a:lstStyle/>
          <a:p>
            <a:r>
              <a:rPr lang="en-US" altLang="ja-JP" dirty="0"/>
              <a:t>Its round shapes look cute.</a:t>
            </a:r>
            <a:endParaRPr lang="ja-JP" altLang="en-US" dirty="0"/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C2D39C0F-7B51-C19A-37B9-26E4AE739E8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761812" y="4546925"/>
            <a:ext cx="3908820" cy="1173163"/>
          </a:xfrm>
        </p:spPr>
        <p:txBody>
          <a:bodyPr/>
          <a:lstStyle/>
          <a:p>
            <a:r>
              <a:rPr lang="en-US" altLang="ja-JP" dirty="0"/>
              <a:t>Everybody can read it easily.</a:t>
            </a:r>
            <a:endParaRPr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0E678C33-CBFA-1577-0BE6-7C65350CBB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5732" y="2523007"/>
            <a:ext cx="1758875" cy="152905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AC6E397-407A-C1F1-DBE0-648DFB72F1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732" y="4659273"/>
            <a:ext cx="1758875" cy="15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8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9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68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3" grpId="0" build="p"/>
      <p:bldP spid="2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A4EFEA7A-3EDD-B3CE-E093-6DB154A7C0A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73232" y="544921"/>
            <a:ext cx="720000" cy="720000"/>
          </a:xfrm>
        </p:spPr>
        <p:txBody>
          <a:bodyPr/>
          <a:lstStyle/>
          <a:p>
            <a:r>
              <a:rPr lang="en-US" altLang="ja-JP"/>
              <a:t>2</a:t>
            </a:r>
            <a:endParaRPr lang="ja-JP" altLang="en-US" dirty="0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14EA0646-D7A0-512D-6196-AAFD4ADEFAA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3237" y="409999"/>
            <a:ext cx="6196013" cy="1080000"/>
          </a:xfrm>
        </p:spPr>
        <p:txBody>
          <a:bodyPr/>
          <a:lstStyle/>
          <a:p>
            <a:r>
              <a:rPr lang="en-US" altLang="ja-JP"/>
              <a:t>Write</a:t>
            </a:r>
            <a:endParaRPr lang="ja-JP" altLang="en-US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2BF7D487-8CEB-C0F6-0F93-7BD3AF58E925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36000" y="1651000"/>
            <a:ext cx="11520000" cy="5029200"/>
          </a:xfrm>
        </p:spPr>
        <p:txBody>
          <a:bodyPr/>
          <a:lstStyle/>
          <a:p>
            <a:r>
              <a:rPr lang="ja-JP" altLang="en-US"/>
              <a:t>自分の考えをまとめて、話す準備をしましょう。　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89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7B704AE0-0FA2-1A25-AAF0-FB14F239E6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73232" y="544921"/>
            <a:ext cx="720000" cy="720000"/>
          </a:xfrm>
        </p:spPr>
        <p:txBody>
          <a:bodyPr/>
          <a:lstStyle/>
          <a:p>
            <a:r>
              <a:rPr lang="en-US" altLang="ja-JP"/>
              <a:t>2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DF801BF-AC16-9699-AA80-F94BDAB3932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3237" y="409999"/>
            <a:ext cx="6196013" cy="1080000"/>
          </a:xfrm>
        </p:spPr>
        <p:txBody>
          <a:bodyPr/>
          <a:lstStyle/>
          <a:p>
            <a:r>
              <a:rPr lang="en-US" altLang="ja-JP"/>
              <a:t>Write</a:t>
            </a:r>
            <a:endParaRPr lang="en-US" altLang="ja-JP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57F46FF7-185B-3FE2-DCC0-03E6A59C67C4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73232" y="1624781"/>
            <a:ext cx="11520000" cy="50292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/>
              <a:t>I think ①__________________________</a:t>
            </a:r>
            <a:r>
              <a:rPr lang="ja-JP" altLang="en-US" dirty="0"/>
              <a:t>　　</a:t>
            </a:r>
            <a:r>
              <a:rPr lang="en-US" altLang="ja-JP" dirty="0"/>
              <a:t>is good.</a:t>
            </a:r>
            <a:br>
              <a:rPr lang="en-US" altLang="ja-JP" dirty="0"/>
            </a:br>
            <a:endParaRPr lang="en-US" altLang="ja-JP" dirty="0"/>
          </a:p>
          <a:p>
            <a:pPr>
              <a:lnSpc>
                <a:spcPct val="130000"/>
              </a:lnSpc>
            </a:pPr>
            <a:r>
              <a:rPr lang="en-US" altLang="ja-JP" dirty="0"/>
              <a:t>This is because ②__________________</a:t>
            </a:r>
            <a:br>
              <a:rPr lang="en-US" altLang="ja-JP" dirty="0"/>
            </a:br>
            <a:r>
              <a:rPr lang="en-US" altLang="ja-JP" dirty="0"/>
              <a:t>_________________________________.</a:t>
            </a:r>
            <a:endParaRPr lang="ja-JP" altLang="en-US" dirty="0"/>
          </a:p>
        </p:txBody>
      </p:sp>
      <p:sp>
        <p:nvSpPr>
          <p:cNvPr id="23" name="コンテンツ プレースホルダー 22">
            <a:extLst>
              <a:ext uri="{FF2B5EF4-FFF2-40B4-BE49-F238E27FC236}">
                <a16:creationId xmlns:a16="http://schemas.microsoft.com/office/drawing/2014/main" id="{058C69E1-96CF-4760-0BFA-E3A28D170274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993232" y="3472359"/>
            <a:ext cx="10746000" cy="720000"/>
          </a:xfrm>
        </p:spPr>
        <p:txBody>
          <a:bodyPr/>
          <a:lstStyle/>
          <a:p>
            <a:r>
              <a:rPr lang="ja-JP" altLang="en-US" dirty="0">
                <a:solidFill>
                  <a:srgbClr val="B45313"/>
                </a:solidFill>
              </a:rPr>
              <a:t>フォント　　　</a:t>
            </a:r>
            <a:r>
              <a:rPr lang="en-US" altLang="ja-JP" dirty="0">
                <a:solidFill>
                  <a:srgbClr val="B45313"/>
                </a:solidFill>
              </a:rPr>
              <a:t>Times New Roman is good</a:t>
            </a:r>
            <a:endParaRPr lang="ja-JP" altLang="en-US" dirty="0">
              <a:solidFill>
                <a:srgbClr val="B45313"/>
              </a:solidFill>
            </a:endParaRPr>
          </a:p>
        </p:txBody>
      </p:sp>
      <p:sp>
        <p:nvSpPr>
          <p:cNvPr id="29" name="コンテンツ プレースホルダー 28">
            <a:extLst>
              <a:ext uri="{FF2B5EF4-FFF2-40B4-BE49-F238E27FC236}">
                <a16:creationId xmlns:a16="http://schemas.microsoft.com/office/drawing/2014/main" id="{C6FC0B8D-9ED6-152B-779B-87548D7CAE0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993232" y="6068763"/>
            <a:ext cx="10746000" cy="720000"/>
          </a:xfrm>
        </p:spPr>
        <p:txBody>
          <a:bodyPr/>
          <a:lstStyle/>
          <a:p>
            <a:r>
              <a:rPr lang="ja-JP" altLang="en-US">
                <a:solidFill>
                  <a:srgbClr val="B45313"/>
                </a:solidFill>
              </a:rPr>
              <a:t>選んだ理由　　　　</a:t>
            </a:r>
            <a:r>
              <a:rPr lang="en-US" altLang="ja-JP">
                <a:solidFill>
                  <a:srgbClr val="B45313"/>
                </a:solidFill>
              </a:rPr>
              <a:t>people can read it quickly</a:t>
            </a:r>
            <a:endParaRPr lang="ja-JP" altLang="en-US" dirty="0">
              <a:solidFill>
                <a:srgbClr val="B45313"/>
              </a:solidFill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0738B5D-A876-7C10-1F6E-E04F0FF62801}"/>
              </a:ext>
            </a:extLst>
          </p:cNvPr>
          <p:cNvSpPr/>
          <p:nvPr/>
        </p:nvSpPr>
        <p:spPr>
          <a:xfrm>
            <a:off x="2754338" y="3490167"/>
            <a:ext cx="540000" cy="540000"/>
          </a:xfrm>
          <a:prstGeom prst="roundRect">
            <a:avLst>
              <a:gd name="adj" fmla="val 30064"/>
            </a:avLst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n w="12700">
                  <a:solidFill>
                    <a:schemeClr val="bg1"/>
                  </a:solidFill>
                </a:ln>
              </a:rPr>
              <a:t>例</a:t>
            </a:r>
            <a:endParaRPr kumimoji="1" lang="ja-JP" altLang="en-US" sz="3600" dirty="0">
              <a:ln w="12700">
                <a:solidFill>
                  <a:schemeClr val="bg1"/>
                </a:solidFill>
              </a:ln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FAC2E96F-1FCF-6E6A-FA64-A61919612727}"/>
              </a:ext>
            </a:extLst>
          </p:cNvPr>
          <p:cNvSpPr/>
          <p:nvPr/>
        </p:nvSpPr>
        <p:spPr>
          <a:xfrm>
            <a:off x="3621243" y="6150557"/>
            <a:ext cx="540000" cy="540000"/>
          </a:xfrm>
          <a:prstGeom prst="roundRect">
            <a:avLst>
              <a:gd name="adj" fmla="val 30064"/>
            </a:avLst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>
                <a:ln w="12700">
                  <a:solidFill>
                    <a:schemeClr val="bg1"/>
                  </a:solidFill>
                </a:ln>
              </a:rPr>
              <a:t>例</a:t>
            </a:r>
            <a:endParaRPr kumimoji="1" lang="ja-JP" altLang="en-US" sz="3600" dirty="0">
              <a:ln w="12700"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3128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234397C-2984-F4B9-2CDB-EE9BDD2193C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altLang="ja-JP"/>
              <a:t>3</a:t>
            </a:r>
            <a:endParaRPr lang="ja-JP" altLang="en-US" dirty="0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3A6A9DA8-1474-80F5-E502-50280D4C36E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ja-JP"/>
              <a:t>Speak</a:t>
            </a:r>
            <a:endParaRPr lang="ja-JP" altLang="en-US" dirty="0"/>
          </a:p>
        </p:txBody>
      </p:sp>
      <p:sp>
        <p:nvSpPr>
          <p:cNvPr id="14" name="コンテンツ プレースホルダー 13">
            <a:extLst>
              <a:ext uri="{FF2B5EF4-FFF2-40B4-BE49-F238E27FC236}">
                <a16:creationId xmlns:a16="http://schemas.microsoft.com/office/drawing/2014/main" id="{104BCFE4-26DB-348D-9060-F2CAB3EC6AE3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36000" y="1651000"/>
            <a:ext cx="11520000" cy="5029200"/>
          </a:xfrm>
        </p:spPr>
        <p:txBody>
          <a:bodyPr/>
          <a:lstStyle/>
          <a:p>
            <a:r>
              <a:rPr kumimoji="1" lang="ja-JP" altLang="en-US"/>
              <a:t>グループで、書いた内容について発表し合いましょう。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681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B99050F-3556-70E4-9B8B-E1E11CD202D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73232" y="544921"/>
            <a:ext cx="720000" cy="720000"/>
          </a:xfrm>
        </p:spPr>
        <p:txBody>
          <a:bodyPr/>
          <a:lstStyle/>
          <a:p>
            <a:r>
              <a:rPr lang="en-US" altLang="ja-JP"/>
              <a:t>3</a:t>
            </a:r>
            <a:endParaRPr lang="ja-JP" alt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7CA6C187-A7D0-2408-647D-04E31C5B900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3237" y="409999"/>
            <a:ext cx="6196013" cy="1080000"/>
          </a:xfrm>
        </p:spPr>
        <p:txBody>
          <a:bodyPr>
            <a:normAutofit/>
          </a:bodyPr>
          <a:lstStyle/>
          <a:p>
            <a:r>
              <a:rPr lang="en-US" altLang="ja-JP"/>
              <a:t>Speak</a:t>
            </a:r>
            <a:endParaRPr lang="ja-JP" altLang="en-US" dirty="0"/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FA97C50C-2C1F-0E5B-0035-9ECE046AE68D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1737118" y="2885093"/>
            <a:ext cx="10118882" cy="3816000"/>
          </a:xfrm>
        </p:spPr>
        <p:txBody>
          <a:bodyPr/>
          <a:lstStyle/>
          <a:p>
            <a:r>
              <a:rPr lang="en-US" altLang="ja-JP" dirty="0"/>
              <a:t>Which font is good for the menu?  </a:t>
            </a:r>
          </a:p>
          <a:p>
            <a:r>
              <a:rPr lang="en-US" altLang="ja-JP" dirty="0"/>
              <a:t>I think a UD font is good.  Some people have difficulty reading.  We have to think of everyone.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616C7F99-E807-BCFC-B337-094282EA8E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63237" y="1604963"/>
            <a:ext cx="10814438" cy="1280130"/>
          </a:xfrm>
        </p:spPr>
        <p:txBody>
          <a:bodyPr/>
          <a:lstStyle/>
          <a:p>
            <a:r>
              <a:rPr lang="ja-JP" altLang="en-US"/>
              <a:t>発表を聞いて、メニューのデザインに使うフォントを１つ選びましょう。　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D8BBAC7B-7B29-681E-9AF2-C311EEF8011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46006" y="1570330"/>
            <a:ext cx="717230" cy="720000"/>
          </a:xfrm>
        </p:spPr>
        <p:txBody>
          <a:bodyPr/>
          <a:lstStyle/>
          <a:p>
            <a:r>
              <a:rPr lang="ja-JP" altLang="en-US"/>
              <a:t>▶</a:t>
            </a:r>
            <a:endParaRPr lang="ja-JP" altLang="en-US" dirty="0"/>
          </a:p>
        </p:txBody>
      </p:sp>
      <p:sp>
        <p:nvSpPr>
          <p:cNvPr id="20" name="コンテンツ プレースホルダー 19">
            <a:extLst>
              <a:ext uri="{FF2B5EF4-FFF2-40B4-BE49-F238E27FC236}">
                <a16:creationId xmlns:a16="http://schemas.microsoft.com/office/drawing/2014/main" id="{7C1928EE-D131-7288-42D6-BA86BD98DF0D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063237" y="2885093"/>
            <a:ext cx="695556" cy="3816000"/>
          </a:xfrm>
        </p:spPr>
        <p:txBody>
          <a:bodyPr/>
          <a:lstStyle/>
          <a:p>
            <a:r>
              <a:rPr lang="en-US" altLang="ja-JP"/>
              <a:t>A:</a:t>
            </a:r>
          </a:p>
          <a:p>
            <a:r>
              <a:rPr lang="en-US" altLang="ja-JP"/>
              <a:t>B:</a:t>
            </a:r>
            <a:endParaRPr lang="ja-JP" altLang="en-US" dirty="0"/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DC37DC80-45CC-30F5-4A0F-CBDE13CE631B}"/>
              </a:ext>
            </a:extLst>
          </p:cNvPr>
          <p:cNvSpPr/>
          <p:nvPr/>
        </p:nvSpPr>
        <p:spPr>
          <a:xfrm>
            <a:off x="346075" y="2938272"/>
            <a:ext cx="647700" cy="648000"/>
          </a:xfrm>
          <a:prstGeom prst="roundRect">
            <a:avLst>
              <a:gd name="adj" fmla="val 30064"/>
            </a:avLst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>
                <a:ln w="12700">
                  <a:solidFill>
                    <a:schemeClr val="bg1"/>
                  </a:solidFill>
                </a:ln>
              </a:rPr>
              <a:t>例</a:t>
            </a:r>
            <a:endParaRPr kumimoji="1" lang="ja-JP" altLang="en-US" sz="4400" dirty="0">
              <a:ln w="12700"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1401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C9876C2-F001-C6FE-944B-B7BE1B7B9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188" y="1245996"/>
            <a:ext cx="9744428" cy="5434392"/>
          </a:xfrm>
        </p:spPr>
        <p:txBody>
          <a:bodyPr>
            <a:normAutofit/>
          </a:bodyPr>
          <a:lstStyle/>
          <a:p>
            <a:r>
              <a:rPr lang="en-US" altLang="ja-JP" dirty="0"/>
              <a:t>We have international students in our school.  So, let’s make an English menu for the cafeteria.  What font is good for it, Nancy?  </a:t>
            </a:r>
            <a:br>
              <a:rPr lang="en-US" altLang="ja-JP" dirty="0"/>
            </a:br>
            <a:r>
              <a:rPr lang="en-US" altLang="ja-JP" dirty="0"/>
              <a:t>Let me see.  I think Century Gothic is good.  Its round shapes look cute.  People may enjoy reading the menu.  </a:t>
            </a:r>
          </a:p>
        </p:txBody>
      </p:sp>
      <p:pic>
        <p:nvPicPr>
          <p:cNvPr id="2" name="1">
            <a:hlinkClick r:id="" action="ppaction://media"/>
            <a:extLst>
              <a:ext uri="{FF2B5EF4-FFF2-40B4-BE49-F238E27FC236}">
                <a16:creationId xmlns:a16="http://schemas.microsoft.com/office/drawing/2014/main" id="{B30EBE79-8F3B-4CCB-9063-82DFB0C870A3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8088" y="6194425"/>
            <a:ext cx="487362" cy="487363"/>
          </a:xfrm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90C9BE-E419-ABD5-A7AA-69735BE5D4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7480" y="1245996"/>
            <a:ext cx="1987708" cy="5435792"/>
          </a:xfrm>
        </p:spPr>
        <p:txBody>
          <a:bodyPr/>
          <a:lstStyle/>
          <a:p>
            <a:r>
              <a:rPr lang="en-US" altLang="ja-JP" dirty="0"/>
              <a:t>Ayaka:</a:t>
            </a: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Nancy: 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212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C9876C2-F001-C6FE-944B-B7BE1B7B9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188" y="1245996"/>
            <a:ext cx="9744428" cy="5434392"/>
          </a:xfrm>
        </p:spPr>
        <p:txBody>
          <a:bodyPr>
            <a:normAutofit/>
          </a:bodyPr>
          <a:lstStyle/>
          <a:p>
            <a:r>
              <a:rPr lang="en-US" altLang="ja-JP" dirty="0"/>
              <a:t>Yes, the round shapes are cute.  Daisuke, how about you?  </a:t>
            </a:r>
            <a:br>
              <a:rPr lang="en-US" altLang="ja-JP" dirty="0"/>
            </a:br>
            <a:r>
              <a:rPr lang="en-US" altLang="ja-JP" dirty="0"/>
              <a:t>I heard some people have difficulty reading menus.  So, I think a UD font is nice.  Everybody can read it easily.  </a:t>
            </a:r>
            <a:br>
              <a:rPr lang="en-US" altLang="ja-JP" dirty="0"/>
            </a:br>
            <a:r>
              <a:rPr lang="en-US" altLang="ja-JP" dirty="0"/>
              <a:t>That’s a good idea.  Let’s use a UD font.</a:t>
            </a:r>
          </a:p>
        </p:txBody>
      </p:sp>
      <p:pic>
        <p:nvPicPr>
          <p:cNvPr id="2" name="2">
            <a:hlinkClick r:id="" action="ppaction://media"/>
            <a:extLst>
              <a:ext uri="{FF2B5EF4-FFF2-40B4-BE49-F238E27FC236}">
                <a16:creationId xmlns:a16="http://schemas.microsoft.com/office/drawing/2014/main" id="{E0BBA951-275F-3562-9144-B21FD576F106}"/>
              </a:ext>
            </a:extLst>
          </p:cNvPr>
          <p:cNvPicPr>
            <a:picLocks noGrp="1" noChangeAspect="1"/>
          </p:cNvPicPr>
          <p:nvPr>
            <p:ph type="media" sz="quarter" idx="10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8088" y="6194425"/>
            <a:ext cx="487362" cy="487363"/>
          </a:xfrm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90C9BE-E419-ABD5-A7AA-69735BE5D4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7480" y="1245996"/>
            <a:ext cx="1987708" cy="5435792"/>
          </a:xfrm>
        </p:spPr>
        <p:txBody>
          <a:bodyPr/>
          <a:lstStyle/>
          <a:p>
            <a:r>
              <a:rPr lang="en-US" altLang="ja-JP" dirty="0"/>
              <a:t>Ayaka:</a:t>
            </a: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Daisuke:</a:t>
            </a: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Ayaka:</a:t>
            </a:r>
            <a:br>
              <a:rPr lang="en-US" altLang="ja-JP" dirty="0"/>
            </a:br>
            <a:r>
              <a:rPr lang="en-US" altLang="ja-JP" dirty="0"/>
              <a:t>  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342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2804</TotalTime>
  <Words>330</Words>
  <Application>Microsoft Office PowerPoint</Application>
  <PresentationFormat>ワイド画面</PresentationFormat>
  <Paragraphs>51</Paragraphs>
  <Slides>9</Slides>
  <Notes>4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游ゴシック</vt:lpstr>
      <vt:lpstr>Arial</vt:lpstr>
      <vt:lpstr>Calibri</vt:lpstr>
      <vt:lpstr>デザインの設定</vt:lpstr>
      <vt:lpstr>学食のメニューのデザインに使うフォントを、グループで話し合って1つ選びましょう。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We have international students in our school.  So, let’s make an English menu for the cafeteria.  What font is good for it, Nancy?   Let me see.  I think Century Gothic is good.  Its round shapes look cute.  People may enjoy reading the menu.  </vt:lpstr>
      <vt:lpstr>Yes, the round shapes are cute.  Daisuke, how about you?   I heard some people have difficulty reading menus.  So, I think a UD font is nice.  Everybody can read it easily.   That’s a good idea.  Let’s use a UD font.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71</cp:revision>
  <dcterms:created xsi:type="dcterms:W3CDTF">2021-06-11T07:05:49Z</dcterms:created>
  <dcterms:modified xsi:type="dcterms:W3CDTF">2025-05-16T12:27:05Z</dcterms:modified>
</cp:coreProperties>
</file>