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5313"/>
    <a:srgbClr val="0A0ACC"/>
    <a:srgbClr val="0070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89011" autoAdjust="0"/>
  </p:normalViewPr>
  <p:slideViewPr>
    <p:cSldViewPr snapToGrid="0" showGuides="1">
      <p:cViewPr varScale="1">
        <p:scale>
          <a:sx n="64" d="100"/>
          <a:sy n="64" d="100"/>
        </p:scale>
        <p:origin x="1104" y="60"/>
      </p:cViewPr>
      <p:guideLst/>
    </p:cSldViewPr>
  </p:slideViewPr>
  <p:outlineViewPr>
    <p:cViewPr>
      <p:scale>
        <a:sx n="33" d="100"/>
        <a:sy n="33" d="100"/>
      </p:scale>
      <p:origin x="0" y="-10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84FB-D76F-47B7-BACA-80BB3130E45D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0954-DBAD-47A5-87E6-3AB4AF92E4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7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-MC_Set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30232" y="1267438"/>
            <a:ext cx="10325218" cy="72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427" y="2008232"/>
            <a:ext cx="11519023" cy="4672836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0">
                <a:ln w="6350">
                  <a:noFill/>
                </a:ln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E0B09FF-17AD-E6B7-5119-AF823FAEF95C}"/>
              </a:ext>
            </a:extLst>
          </p:cNvPr>
          <p:cNvSpPr/>
          <p:nvPr userDrawn="1"/>
        </p:nvSpPr>
        <p:spPr>
          <a:xfrm>
            <a:off x="1157592" y="1556420"/>
            <a:ext cx="324000" cy="324000"/>
          </a:xfrm>
          <a:prstGeom prst="ellipse">
            <a:avLst/>
          </a:prstGeom>
          <a:solidFill>
            <a:srgbClr val="B453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B7120FDF-9D67-D3F7-43B7-869F20C3FC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6427" y="526644"/>
            <a:ext cx="1934359" cy="894130"/>
          </a:xfrm>
          <a:prstGeom prst="rect">
            <a:avLst/>
          </a:prstGeom>
        </p:spPr>
      </p:pic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607BDDD4-738E-4220-3BF1-F241920B1A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51450" y="546100"/>
            <a:ext cx="9504000" cy="720725"/>
          </a:xfrm>
        </p:spPr>
        <p:txBody>
          <a:bodyPr anchor="b"/>
          <a:lstStyle>
            <a:lvl1pPr>
              <a:defRPr sz="3200">
                <a:latin typeface="+mn-lt"/>
                <a:ea typeface="+mj-ea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en-US" altLang="ja-JP" dirty="0"/>
              <a:t>Add Setting here</a:t>
            </a:r>
            <a:r>
              <a:rPr kumimoji="1" lang="ja-JP" altLang="en-US" dirty="0"/>
              <a:t>　和訳</a:t>
            </a:r>
          </a:p>
        </p:txBody>
      </p:sp>
    </p:spTree>
    <p:extLst>
      <p:ext uri="{BB962C8B-B14F-4D97-AF65-F5344CB8AC3E}">
        <p14:creationId xmlns:p14="http://schemas.microsoft.com/office/powerpoint/2010/main" val="10764065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2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75731043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986165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のみ（太字）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Word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413088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熟語のみ（太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925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Idiom</a:t>
            </a:r>
            <a:r>
              <a:rPr lang="ja-JP" altLang="en-US" dirty="0"/>
              <a:t>（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13335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発音記号、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02622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和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3989" y="438697"/>
            <a:ext cx="11504023" cy="58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和訳</a:t>
            </a:r>
            <a:br>
              <a:rPr lang="en-US" altLang="ja-JP" dirty="0"/>
            </a:br>
            <a:r>
              <a:rPr lang="ja-JP" altLang="en-US" dirty="0"/>
              <a:t>（</a:t>
            </a:r>
            <a:r>
              <a:rPr lang="en-US" altLang="ja-JP" dirty="0"/>
              <a:t>MS P</a:t>
            </a:r>
            <a:r>
              <a:rPr lang="ja-JP" altLang="en-US" dirty="0"/>
              <a:t>ゴシック・</a:t>
            </a:r>
            <a:r>
              <a:rPr lang="en-US" altLang="ja-JP" dirty="0"/>
              <a:t>Arial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89043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40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40099405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-単語・発音記号_やや小さ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6000" y="4553506"/>
            <a:ext cx="11520000" cy="18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9600" b="0" kern="1200">
                <a:solidFill>
                  <a:srgbClr val="0A0A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ja-JP" altLang="en-US" dirty="0"/>
              <a:t>（</a:t>
            </a:r>
            <a:r>
              <a:rPr lang="en-US" altLang="ja-JP" dirty="0"/>
              <a:t>Times New Roman</a:t>
            </a:r>
            <a:r>
              <a:rPr lang="ja-JP" altLang="en-US" dirty="0"/>
              <a:t>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FB70F8-25DE-1069-E8E8-40E7B39C5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6000" y="419770"/>
            <a:ext cx="11520000" cy="4140000"/>
          </a:xfrm>
        </p:spPr>
        <p:txBody>
          <a:bodyPr anchor="ctr"/>
          <a:lstStyle>
            <a:lvl1pPr marL="0" indent="0" algn="ctr">
              <a:buNone/>
              <a:defRPr sz="12500" b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Word</a:t>
            </a:r>
            <a:r>
              <a:rPr kumimoji="1" lang="ja-JP" altLang="en-US" dirty="0"/>
              <a:t>（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9787451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48254C-83BC-C49D-8DDB-1121140DF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8C1E39-5006-582E-0AE5-F8657EA4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DCF4-A449-43E0-A38A-7A6832632806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19E0C2-888B-9902-0C08-38FC60D95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2CFD62C-6899-124A-D922-7A0658BFC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1A2F-9373-4D11-8AA2-9CDF58F40D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61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-M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4" name="テキスト プレースホルダー 4">
            <a:extLst>
              <a:ext uri="{FF2B5EF4-FFF2-40B4-BE49-F238E27FC236}">
                <a16:creationId xmlns:a16="http://schemas.microsoft.com/office/drawing/2014/main" id="{F8D24294-FAF9-190E-1B89-8419F7D571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30232" y="557319"/>
            <a:ext cx="10325218" cy="72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  <a:solidFill>
                  <a:srgbClr val="B45313"/>
                </a:solidFill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5767D49E-1868-4103-2BB0-8CAEEC883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427" y="1298111"/>
            <a:ext cx="11519023" cy="540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0">
                <a:ln w="6350">
                  <a:noFill/>
                </a:ln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</a:t>
            </a:r>
            <a:r>
              <a:rPr kumimoji="1" lang="ja-JP" altLang="en-US" dirty="0"/>
              <a:t>　和訳も入力可能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C1F07191-6D7E-08E5-7946-812CF0FC2A23}"/>
              </a:ext>
            </a:extLst>
          </p:cNvPr>
          <p:cNvSpPr/>
          <p:nvPr userDrawn="1"/>
        </p:nvSpPr>
        <p:spPr>
          <a:xfrm>
            <a:off x="1157592" y="846301"/>
            <a:ext cx="324000" cy="324000"/>
          </a:xfrm>
          <a:prstGeom prst="ellipse">
            <a:avLst/>
          </a:prstGeom>
          <a:solidFill>
            <a:srgbClr val="B453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7777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・和文兼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61068"/>
            <a:ext cx="1152000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br>
              <a:rPr lang="en-US" altLang="ja-JP" noProof="0" dirty="0"/>
            </a:br>
            <a:r>
              <a:rPr lang="ja-JP" altLang="en-US" noProof="0" dirty="0"/>
              <a:t>ここに和訳を入力</a:t>
            </a:r>
          </a:p>
        </p:txBody>
      </p:sp>
    </p:spTree>
    <p:extLst>
      <p:ext uri="{BB962C8B-B14F-4D97-AF65-F5344CB8AC3E}">
        <p14:creationId xmlns:p14="http://schemas.microsoft.com/office/powerpoint/2010/main" val="3397047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8A499B9F-FD66-DE09-D819-CF1391C84DB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7102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訳-対話文-タイトルの設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63F7-7810-28BE-8967-8A8E947CB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47480" y="560388"/>
            <a:ext cx="9008520" cy="61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atin typeface="+mn-lt"/>
              </a:defRPr>
            </a:lvl1pPr>
          </a:lstStyle>
          <a:p>
            <a:pPr lvl="0"/>
            <a:r>
              <a:rPr lang="ja-JP" altLang="en-US" noProof="0" dirty="0"/>
              <a:t>ここに和訳を入力してください</a:t>
            </a:r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4133E4E7-DCAC-1EA7-2D69-F680FC79CE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480" y="560388"/>
            <a:ext cx="2700000" cy="6121400"/>
          </a:xfrm>
        </p:spPr>
        <p:txBody>
          <a:bodyPr/>
          <a:lstStyle>
            <a:lvl1pPr algn="r">
              <a:lnSpc>
                <a:spcPct val="150000"/>
              </a:lnSpc>
              <a:defRPr sz="3200" spc="-100" baseline="0"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33728025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英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 b="1">
                <a:ln w="6350"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en-US" altLang="ja-JP" dirty="0"/>
              <a:t>Add English text here </a:t>
            </a:r>
            <a:endParaRPr kumimoji="1" lang="ja-JP" altLang="en-US" dirty="0"/>
          </a:p>
        </p:txBody>
      </p:sp>
      <p:sp>
        <p:nvSpPr>
          <p:cNvPr id="3" name="メディア プレースホルダー 10">
            <a:extLst>
              <a:ext uri="{FF2B5EF4-FFF2-40B4-BE49-F238E27FC236}">
                <a16:creationId xmlns:a16="http://schemas.microsoft.com/office/drawing/2014/main" id="{E3E7865B-346D-8073-2C12-A303252687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1370000" y="6195068"/>
            <a:ext cx="486000" cy="4860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0628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-和文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2E5AF-C58C-1D92-67CA-30008F420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547598"/>
            <a:ext cx="11520000" cy="72000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3200">
                <a:ln w="6350">
                  <a:solidFill>
                    <a:schemeClr val="tx1"/>
                  </a:solidFill>
                </a:ln>
                <a:latin typeface="+mn-lt"/>
                <a:ea typeface="+mn-ea"/>
              </a:defRPr>
            </a:lvl1pPr>
          </a:lstStyle>
          <a:p>
            <a:r>
              <a:rPr kumimoji="1" lang="ja-JP" altLang="en-US" dirty="0"/>
              <a:t>ここに和訳を入力してください</a:t>
            </a:r>
            <a:endParaRPr kumimoji="1" lang="en-US" altLang="ja-JP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E67FC0-5343-C57E-DD77-BA337F6B91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1288757"/>
            <a:ext cx="11518900" cy="5400000"/>
          </a:xfrm>
        </p:spPr>
        <p:txBody>
          <a:bodyPr anchor="t"/>
          <a:lstStyle>
            <a:lvl1pPr>
              <a:lnSpc>
                <a:spcPct val="150000"/>
              </a:lnSpc>
              <a:defRPr sz="3200" b="0">
                <a:ln w="9525">
                  <a:noFill/>
                </a:ln>
              </a:defRPr>
            </a:lvl1pPr>
          </a:lstStyle>
          <a:p>
            <a:pPr lvl="0"/>
            <a:r>
              <a:rPr kumimoji="1" lang="ja-JP" altLang="en-US" dirty="0"/>
              <a:t>ここに和訳を入力してください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626820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ntence-英文・和訳共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098" y="548640"/>
            <a:ext cx="11527804" cy="61735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50000"/>
              </a:lnSpc>
              <a:defRPr sz="5400" b="0"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ja-JP" noProof="0" dirty="0"/>
              <a:t>Add Sentence here</a:t>
            </a:r>
            <a:br>
              <a:rPr lang="en-US" altLang="ja-JP" noProof="0" dirty="0"/>
            </a:br>
            <a:r>
              <a:rPr kumimoji="1" lang="ja-JP" altLang="en-US" dirty="0"/>
              <a:t>ここに文章を入力してください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981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sh-行間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 userDrawn="1"/>
        </p:nvSpPr>
        <p:spPr bwMode="auto">
          <a:xfrm>
            <a:off x="156000" y="3429000"/>
            <a:ext cx="118800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8664" y="3524486"/>
            <a:ext cx="11520000" cy="324000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ct val="150000"/>
              </a:lnSpc>
              <a:defRPr sz="5400"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ja-JP" altLang="en-US" noProof="0" dirty="0"/>
              <a:t>ここに和訳を入力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8664" y="532331"/>
            <a:ext cx="11520000" cy="27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spcBef>
                <a:spcPct val="0"/>
              </a:spcBef>
              <a:buFontTx/>
              <a:buNone/>
              <a:defRPr sz="5400">
                <a:latin typeface="+mn-lt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</a:lstStyle>
          <a:p>
            <a:pPr lvl="0"/>
            <a:r>
              <a:rPr lang="en-US" altLang="ja-JP" noProof="0" dirty="0"/>
              <a:t>Add English sentence</a:t>
            </a:r>
            <a:r>
              <a:rPr lang="ja-JP" altLang="en-US" noProof="0" dirty="0"/>
              <a:t> </a:t>
            </a:r>
            <a:r>
              <a:rPr lang="en-US" altLang="ja-JP" noProof="0" dirty="0"/>
              <a:t>here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4752443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ABAF5851-A2F4-4D5E-8626-FFB65F1BFC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3"/>
            <a:ext cx="12192000" cy="40957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Lesson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Fonts and Communication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Section 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(p.16)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　　　　　　　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rPr>
              <a:t>SAMPLE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A0ACC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F8CC59B-C932-42DD-B340-55C35F995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464" y="550156"/>
            <a:ext cx="11519073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和文：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　テキスト</a:t>
            </a:r>
          </a:p>
          <a:p>
            <a:pPr lvl="0"/>
            <a:r>
              <a:rPr kumimoji="1" lang="en-US" altLang="ja-JP" dirty="0"/>
              <a:t>English</a:t>
            </a:r>
            <a:r>
              <a:rPr kumimoji="1" lang="ja-JP" altLang="en-US" dirty="0"/>
              <a:t>：</a:t>
            </a:r>
            <a:r>
              <a:rPr kumimoji="1" lang="en-US" altLang="ja-JP" dirty="0"/>
              <a:t>Arial</a:t>
            </a:r>
            <a:r>
              <a:rPr kumimoji="1" lang="ja-JP" altLang="en-US" dirty="0"/>
              <a:t>　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85DA4-CF1C-415E-87F2-6C5C6DD6CC2E}"/>
              </a:ext>
            </a:extLst>
          </p:cNvPr>
          <p:cNvSpPr txBox="1"/>
          <p:nvPr userDrawn="1"/>
        </p:nvSpPr>
        <p:spPr>
          <a:xfrm>
            <a:off x="11572568" y="0"/>
            <a:ext cx="61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78BCBC-1AE5-4CED-9CE7-107DD0F8D4CD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0FF262D-131A-986D-DD9C-0A7340AA3177}"/>
              </a:ext>
            </a:extLst>
          </p:cNvPr>
          <p:cNvSpPr/>
          <p:nvPr userDrawn="1"/>
        </p:nvSpPr>
        <p:spPr>
          <a:xfrm>
            <a:off x="8587409" y="0"/>
            <a:ext cx="104692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5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3" r:id="rId2"/>
    <p:sldLayoutId id="2147483684" r:id="rId3"/>
    <p:sldLayoutId id="2147483686" r:id="rId4"/>
    <p:sldLayoutId id="2147483687" r:id="rId5"/>
    <p:sldLayoutId id="2147483702" r:id="rId6"/>
    <p:sldLayoutId id="2147483700" r:id="rId7"/>
    <p:sldLayoutId id="2147483675" r:id="rId8"/>
    <p:sldLayoutId id="2147483668" r:id="rId9"/>
    <p:sldLayoutId id="2147483669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705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kumimoji="1" sz="720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03056D-53CA-8FFE-DD78-2FE69F8454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Fonts are the designs of letters.</a:t>
            </a:r>
            <a:endParaRPr kumimoji="1" lang="ja-JP" altLang="en-US"/>
          </a:p>
        </p:txBody>
      </p:sp>
      <p:pic>
        <p:nvPicPr>
          <p:cNvPr id="4" name="2">
            <a:hlinkClick r:id="" action="ppaction://media"/>
            <a:extLst>
              <a:ext uri="{FF2B5EF4-FFF2-40B4-BE49-F238E27FC236}">
                <a16:creationId xmlns:a16="http://schemas.microsoft.com/office/drawing/2014/main" id="{C6F9E1EF-EE82-60F4-4642-DC2EF3565B8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6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218FF8-41EF-0B41-6DB3-3299DC9726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どちらのメニューも同じパンケーキを示しています。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3324774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A2D6E0-477A-1B1B-5D7B-15330A4EE3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For some people, Shop A’s menu looks pretty and casual.</a:t>
            </a:r>
            <a:endParaRPr kumimoji="1" lang="ja-JP" altLang="en-US"/>
          </a:p>
        </p:txBody>
      </p:sp>
      <p:pic>
        <p:nvPicPr>
          <p:cNvPr id="4" name="7">
            <a:hlinkClick r:id="" action="ppaction://media"/>
            <a:extLst>
              <a:ext uri="{FF2B5EF4-FFF2-40B4-BE49-F238E27FC236}">
                <a16:creationId xmlns:a16="http://schemas.microsoft.com/office/drawing/2014/main" id="{15A3AB50-6323-045E-13A0-2412ABF0B1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8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4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B84404-036F-B737-F381-AFD979CE87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人によっては、ショップ</a:t>
            </a:r>
            <a:r>
              <a:rPr kumimoji="1" lang="en-US" altLang="ja-JP"/>
              <a:t>A</a:t>
            </a:r>
            <a:r>
              <a:rPr kumimoji="1" lang="ja-JP" altLang="en-US"/>
              <a:t>のメニューはかわいくてカジュアルに見えます。</a:t>
            </a:r>
          </a:p>
        </p:txBody>
      </p:sp>
    </p:spTree>
    <p:extLst>
      <p:ext uri="{BB962C8B-B14F-4D97-AF65-F5344CB8AC3E}">
        <p14:creationId xmlns:p14="http://schemas.microsoft.com/office/powerpoint/2010/main" val="79936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3A606-6EE6-08BE-F1D8-0F45BEFEF2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They may think, “This shop is good for lunch with my friends.” </a:t>
            </a:r>
            <a:endParaRPr kumimoji="1" lang="ja-JP" altLang="en-US"/>
          </a:p>
        </p:txBody>
      </p:sp>
      <p:pic>
        <p:nvPicPr>
          <p:cNvPr id="4" name="8">
            <a:hlinkClick r:id="" action="ppaction://media"/>
            <a:extLst>
              <a:ext uri="{FF2B5EF4-FFF2-40B4-BE49-F238E27FC236}">
                <a16:creationId xmlns:a16="http://schemas.microsoft.com/office/drawing/2014/main" id="{095E3BEF-9474-F814-72C8-BF05822C20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97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4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F7F101-E8DF-8503-914D-ECEF353DCD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「友だちとランチするのにこのお店がよい」と思うかもしれません。</a:t>
            </a:r>
          </a:p>
        </p:txBody>
      </p:sp>
    </p:spTree>
    <p:extLst>
      <p:ext uri="{BB962C8B-B14F-4D97-AF65-F5344CB8AC3E}">
        <p14:creationId xmlns:p14="http://schemas.microsoft.com/office/powerpoint/2010/main" val="3644468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0B98AD-D2D8-B8FE-78EE-D60A4256E1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For others, Shop B’s menu looks stylish and fancy.</a:t>
            </a:r>
            <a:endParaRPr kumimoji="1" lang="ja-JP" altLang="en-US"/>
          </a:p>
        </p:txBody>
      </p:sp>
      <p:pic>
        <p:nvPicPr>
          <p:cNvPr id="4" name="9">
            <a:hlinkClick r:id="" action="ppaction://media"/>
            <a:extLst>
              <a:ext uri="{FF2B5EF4-FFF2-40B4-BE49-F238E27FC236}">
                <a16:creationId xmlns:a16="http://schemas.microsoft.com/office/drawing/2014/main" id="{D41292CA-527E-D987-451F-81058246B1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41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8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6AE6A3-1D16-E942-CC79-49C1375C00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他の人にとって、ショップ</a:t>
            </a:r>
            <a:r>
              <a:rPr kumimoji="1" lang="en-US" altLang="ja-JP"/>
              <a:t>B</a:t>
            </a:r>
            <a:r>
              <a:rPr kumimoji="1" lang="ja-JP" altLang="en-US"/>
              <a:t>のメニューはおしゃれで高価に見えます。</a:t>
            </a:r>
          </a:p>
        </p:txBody>
      </p:sp>
    </p:spTree>
    <p:extLst>
      <p:ext uri="{BB962C8B-B14F-4D97-AF65-F5344CB8AC3E}">
        <p14:creationId xmlns:p14="http://schemas.microsoft.com/office/powerpoint/2010/main" val="3678468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B2F28E-E9A5-06E0-B2C1-8130521002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They may think, “This shop serves expensive pancakes.</a:t>
            </a:r>
            <a:endParaRPr kumimoji="1" lang="ja-JP" altLang="en-US"/>
          </a:p>
        </p:txBody>
      </p:sp>
      <p:pic>
        <p:nvPicPr>
          <p:cNvPr id="4" name="10">
            <a:hlinkClick r:id="" action="ppaction://media"/>
            <a:extLst>
              <a:ext uri="{FF2B5EF4-FFF2-40B4-BE49-F238E27FC236}">
                <a16:creationId xmlns:a16="http://schemas.microsoft.com/office/drawing/2014/main" id="{6974DA98-F083-343F-FDA5-C0AE0DFA85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13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9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0A6AD-9356-4C39-64BE-49C8415623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「この店は高級なパンケーキを出すお店だ。</a:t>
            </a:r>
          </a:p>
        </p:txBody>
      </p:sp>
    </p:spTree>
    <p:extLst>
      <p:ext uri="{BB962C8B-B14F-4D97-AF65-F5344CB8AC3E}">
        <p14:creationId xmlns:p14="http://schemas.microsoft.com/office/powerpoint/2010/main" val="1433400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272015-7653-857A-292E-7227FA25D5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I should come here for a special event.”</a:t>
            </a:r>
            <a:endParaRPr kumimoji="1" lang="ja-JP" altLang="en-US"/>
          </a:p>
        </p:txBody>
      </p:sp>
      <p:pic>
        <p:nvPicPr>
          <p:cNvPr id="4" name="11">
            <a:hlinkClick r:id="" action="ppaction://media"/>
            <a:extLst>
              <a:ext uri="{FF2B5EF4-FFF2-40B4-BE49-F238E27FC236}">
                <a16:creationId xmlns:a16="http://schemas.microsoft.com/office/drawing/2014/main" id="{17D07938-BCBC-E078-BEDD-B7E285B2368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8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DF4859-00CE-77F3-669E-5D2E20E142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フォントは文字のデザインのことです。</a:t>
            </a:r>
          </a:p>
        </p:txBody>
      </p:sp>
    </p:spTree>
    <p:extLst>
      <p:ext uri="{BB962C8B-B14F-4D97-AF65-F5344CB8AC3E}">
        <p14:creationId xmlns:p14="http://schemas.microsoft.com/office/powerpoint/2010/main" val="3308302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1B2456-7C10-CD2F-272B-34C8A32F5E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特別なイベントのときに来た方がよい。」と思うかもしれません。</a:t>
            </a:r>
          </a:p>
        </p:txBody>
      </p:sp>
    </p:spTree>
    <p:extLst>
      <p:ext uri="{BB962C8B-B14F-4D97-AF65-F5344CB8AC3E}">
        <p14:creationId xmlns:p14="http://schemas.microsoft.com/office/powerpoint/2010/main" val="235356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027AF-FA75-3FAC-402B-293E593F14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/>
              <a:t>When we see the same information in different fonts, our impression of it changes.</a:t>
            </a:r>
            <a:endParaRPr kumimoji="1" lang="ja-JP" altLang="en-US"/>
          </a:p>
        </p:txBody>
      </p:sp>
      <p:pic>
        <p:nvPicPr>
          <p:cNvPr id="4" name="12">
            <a:hlinkClick r:id="" action="ppaction://media"/>
            <a:extLst>
              <a:ext uri="{FF2B5EF4-FFF2-40B4-BE49-F238E27FC236}">
                <a16:creationId xmlns:a16="http://schemas.microsoft.com/office/drawing/2014/main" id="{0099D979-2F0C-44B0-4F53-14DD458EE9B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1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8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670EA4-E9DA-B6BC-7686-4AD9545287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同じ情報を違うフォントで見ると、持つ印象が変わります。</a:t>
            </a:r>
          </a:p>
        </p:txBody>
      </p:sp>
    </p:spTree>
    <p:extLst>
      <p:ext uri="{BB962C8B-B14F-4D97-AF65-F5344CB8AC3E}">
        <p14:creationId xmlns:p14="http://schemas.microsoft.com/office/powerpoint/2010/main" val="40491500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D16A-BB99-4A24-BD74-CA69174FBB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Fonts play an important role in communication.</a:t>
            </a:r>
            <a:endParaRPr kumimoji="1" lang="ja-JP" altLang="en-US"/>
          </a:p>
        </p:txBody>
      </p:sp>
      <p:pic>
        <p:nvPicPr>
          <p:cNvPr id="4" name="13">
            <a:hlinkClick r:id="" action="ppaction://media"/>
            <a:extLst>
              <a:ext uri="{FF2B5EF4-FFF2-40B4-BE49-F238E27FC236}">
                <a16:creationId xmlns:a16="http://schemas.microsoft.com/office/drawing/2014/main" id="{27D473D5-ECCD-FF2A-A187-66F7AEF7D2E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8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5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E7873B-82D4-91D8-CE9A-D0658CF60C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フォントはコミュニケーションにおいて重要な役割を果たします。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3243642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B63883-7719-FB8C-08C9-FEBF0AC6EA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Different fonts give different impressions.</a:t>
            </a:r>
            <a:endParaRPr kumimoji="1" lang="ja-JP" altLang="en-US"/>
          </a:p>
        </p:txBody>
      </p:sp>
      <p:pic>
        <p:nvPicPr>
          <p:cNvPr id="4" name="3">
            <a:hlinkClick r:id="" action="ppaction://media"/>
            <a:extLst>
              <a:ext uri="{FF2B5EF4-FFF2-40B4-BE49-F238E27FC236}">
                <a16:creationId xmlns:a16="http://schemas.microsoft.com/office/drawing/2014/main" id="{91CA61BB-C303-2F3A-33FB-5730236612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2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E88EFC-8ABE-5AE4-1BBA-EDD6993D8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異なるフォントは異なる印象を与えます。</a:t>
            </a:r>
          </a:p>
        </p:txBody>
      </p:sp>
    </p:spTree>
    <p:extLst>
      <p:ext uri="{BB962C8B-B14F-4D97-AF65-F5344CB8AC3E}">
        <p14:creationId xmlns:p14="http://schemas.microsoft.com/office/powerpoint/2010/main" val="2520375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A2C3A5-390E-A5BF-BC5F-A142088A3A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When I was a high school student, I became interested in them.</a:t>
            </a:r>
            <a:endParaRPr kumimoji="1" lang="ja-JP" altLang="en-US"/>
          </a:p>
        </p:txBody>
      </p:sp>
      <p:pic>
        <p:nvPicPr>
          <p:cNvPr id="4" name="4">
            <a:hlinkClick r:id="" action="ppaction://media"/>
            <a:extLst>
              <a:ext uri="{FF2B5EF4-FFF2-40B4-BE49-F238E27FC236}">
                <a16:creationId xmlns:a16="http://schemas.microsoft.com/office/drawing/2014/main" id="{93504495-8F33-BB9B-9A97-3E95A085599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2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0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2BFAED-DD02-582C-3A9D-15AC1C3183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私は高校生のとき、フォントに興味を持ちました。</a:t>
            </a:r>
          </a:p>
        </p:txBody>
      </p:sp>
    </p:spTree>
    <p:extLst>
      <p:ext uri="{BB962C8B-B14F-4D97-AF65-F5344CB8AC3E}">
        <p14:creationId xmlns:p14="http://schemas.microsoft.com/office/powerpoint/2010/main" val="767905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84542-0810-6C26-0EC9-385EDA30FC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Look at the menus of two pancake shops.</a:t>
            </a:r>
            <a:endParaRPr kumimoji="1" lang="ja-JP" altLang="en-US"/>
          </a:p>
        </p:txBody>
      </p:sp>
      <p:pic>
        <p:nvPicPr>
          <p:cNvPr id="4" name="5">
            <a:hlinkClick r:id="" action="ppaction://media"/>
            <a:extLst>
              <a:ext uri="{FF2B5EF4-FFF2-40B4-BE49-F238E27FC236}">
                <a16:creationId xmlns:a16="http://schemas.microsoft.com/office/drawing/2014/main" id="{A98D1057-CE99-F0B2-CEDB-8D970BF1DD7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39BAA3-F88D-86B9-BBAA-6460BD3D2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2</a:t>
            </a:r>
            <a:r>
              <a:rPr kumimoji="1" lang="ja-JP" altLang="en-US"/>
              <a:t>軒のパンケーキ店のメニューを見てみましょう。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939302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DA10FC-DEEA-18FC-B10A-1E2D077AB9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Both menus show the same pancakes.</a:t>
            </a:r>
            <a:endParaRPr kumimoji="1" lang="ja-JP" altLang="en-US"/>
          </a:p>
        </p:txBody>
      </p:sp>
      <p:pic>
        <p:nvPicPr>
          <p:cNvPr id="4" name="6">
            <a:hlinkClick r:id="" action="ppaction://media"/>
            <a:extLst>
              <a:ext uri="{FF2B5EF4-FFF2-40B4-BE49-F238E27FC236}">
                <a16:creationId xmlns:a16="http://schemas.microsoft.com/office/drawing/2014/main" id="{C836EF8E-3675-5E9A-D606-1539A6BE87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2230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0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7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2024_マスタ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9658</TotalTime>
  <Words>274</Words>
  <Application>Microsoft Office PowerPoint</Application>
  <PresentationFormat>ワイド画面</PresentationFormat>
  <Paragraphs>24</Paragraphs>
  <Slides>24</Slides>
  <Notes>0</Notes>
  <HiddenSlides>0</HiddenSlides>
  <MMClips>12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8" baseType="lpstr">
      <vt:lpstr>游ゴシック</vt:lpstr>
      <vt:lpstr>Arial</vt:lpstr>
      <vt:lpstr>Times New Roman</vt:lpstr>
      <vt:lpstr>2024_マスタ</vt:lpstr>
      <vt:lpstr>Fonts are the designs of letters.</vt:lpstr>
      <vt:lpstr>フォントは文字のデザインのことです。</vt:lpstr>
      <vt:lpstr>Different fonts give different impressions.</vt:lpstr>
      <vt:lpstr>異なるフォントは異なる印象を与えます。</vt:lpstr>
      <vt:lpstr>When I was a high school student, I became interested in them.</vt:lpstr>
      <vt:lpstr>私は高校生のとき、フォントに興味を持ちました。</vt:lpstr>
      <vt:lpstr>Look at the menus of two pancake shops.</vt:lpstr>
      <vt:lpstr>2軒のパンケーキ店のメニューを見てみましょう。</vt:lpstr>
      <vt:lpstr>Both menus show the same pancakes.</vt:lpstr>
      <vt:lpstr>どちらのメニューも同じパンケーキを示しています。</vt:lpstr>
      <vt:lpstr>For some people, Shop A’s menu looks pretty and casual.</vt:lpstr>
      <vt:lpstr>人によっては、ショップAのメニューはかわいくてカジュアルに見えます。</vt:lpstr>
      <vt:lpstr>They may think, “This shop is good for lunch with my friends.” </vt:lpstr>
      <vt:lpstr>「友だちとランチするのにこのお店がよい」と思うかもしれません。</vt:lpstr>
      <vt:lpstr>For others, Shop B’s menu looks stylish and fancy.</vt:lpstr>
      <vt:lpstr>他の人にとって、ショップBのメニューはおしゃれで高価に見えます。</vt:lpstr>
      <vt:lpstr>They may think, “This shop serves expensive pancakes.</vt:lpstr>
      <vt:lpstr>「この店は高級なパンケーキを出すお店だ。</vt:lpstr>
      <vt:lpstr>I should come here for a special event.”</vt:lpstr>
      <vt:lpstr>特別なイベントのときに来た方がよい。」と思うかもしれません。</vt:lpstr>
      <vt:lpstr>When we see the same information in different fonts, our impression of it changes.</vt:lpstr>
      <vt:lpstr>同じ情報を違うフォントで見ると、持つ印象が変わります。</vt:lpstr>
      <vt:lpstr>Fonts play an important role in communication.</vt:lpstr>
      <vt:lpstr>フォントはコミュニケーションにおいて重要な役割を果たします。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100</cp:revision>
  <dcterms:created xsi:type="dcterms:W3CDTF">2024-03-06T05:52:13Z</dcterms:created>
  <dcterms:modified xsi:type="dcterms:W3CDTF">2025-05-16T12:21:51Z</dcterms:modified>
</cp:coreProperties>
</file>